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50"/>
  </p:notesMasterIdLst>
  <p:sldIdLst>
    <p:sldId id="292" r:id="rId2"/>
    <p:sldId id="259" r:id="rId3"/>
    <p:sldId id="258" r:id="rId4"/>
    <p:sldId id="261" r:id="rId5"/>
    <p:sldId id="262" r:id="rId6"/>
    <p:sldId id="263" r:id="rId7"/>
    <p:sldId id="300" r:id="rId8"/>
    <p:sldId id="264" r:id="rId9"/>
    <p:sldId id="265" r:id="rId10"/>
    <p:sldId id="297" r:id="rId11"/>
    <p:sldId id="266" r:id="rId12"/>
    <p:sldId id="267" r:id="rId13"/>
    <p:sldId id="268" r:id="rId14"/>
    <p:sldId id="279" r:id="rId15"/>
    <p:sldId id="294" r:id="rId16"/>
    <p:sldId id="329" r:id="rId17"/>
    <p:sldId id="282" r:id="rId18"/>
    <p:sldId id="285" r:id="rId19"/>
    <p:sldId id="269" r:id="rId20"/>
    <p:sldId id="270" r:id="rId21"/>
    <p:sldId id="286" r:id="rId22"/>
    <p:sldId id="271" r:id="rId23"/>
    <p:sldId id="272" r:id="rId24"/>
    <p:sldId id="273" r:id="rId25"/>
    <p:sldId id="299" r:id="rId26"/>
    <p:sldId id="274" r:id="rId27"/>
    <p:sldId id="284" r:id="rId28"/>
    <p:sldId id="275" r:id="rId29"/>
    <p:sldId id="276" r:id="rId30"/>
    <p:sldId id="320" r:id="rId31"/>
    <p:sldId id="321" r:id="rId32"/>
    <p:sldId id="311" r:id="rId33"/>
    <p:sldId id="304" r:id="rId34"/>
    <p:sldId id="319" r:id="rId35"/>
    <p:sldId id="317" r:id="rId36"/>
    <p:sldId id="325" r:id="rId37"/>
    <p:sldId id="310" r:id="rId38"/>
    <p:sldId id="327" r:id="rId39"/>
    <p:sldId id="324" r:id="rId40"/>
    <p:sldId id="278" r:id="rId41"/>
    <p:sldId id="293" r:id="rId42"/>
    <p:sldId id="315" r:id="rId43"/>
    <p:sldId id="323" r:id="rId44"/>
    <p:sldId id="326" r:id="rId45"/>
    <p:sldId id="295" r:id="rId46"/>
    <p:sldId id="303" r:id="rId47"/>
    <p:sldId id="296" r:id="rId48"/>
    <p:sldId id="298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2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A9E"/>
    <a:srgbClr val="FEFCE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Svijetli stil 3 - Isticanj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Srednji stil 4 - Isticanj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Srednji stil 4 - Isticanj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Srednji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Srednji stil 4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D083AE6-46FA-4A59-8FB0-9F97EB10719F}" styleName="Svijetli stil 3 - Isticanj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ijetli stil 3 - Isticanj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Stil teme 2 - Isticanj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Svijetli stil 3 - Isticanj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556" autoAdjust="0"/>
  </p:normalViewPr>
  <p:slideViewPr>
    <p:cSldViewPr>
      <p:cViewPr varScale="1">
        <p:scale>
          <a:sx n="114" d="100"/>
          <a:sy n="114" d="100"/>
        </p:scale>
        <p:origin x="156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6E7E3A-C42D-4F15-B67E-666D6CD7A244}" type="doc">
      <dgm:prSet loTypeId="urn:microsoft.com/office/officeart/2005/8/layout/orgChart1" loCatId="hierarchy" qsTypeId="urn:microsoft.com/office/officeart/2005/8/quickstyle/3d4" qsCatId="3D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FFA72E5D-6C94-4D81-8FF0-87C53BCCADDF}">
      <dgm:prSet phldrT="[Tekst]" custT="1"/>
      <dgm:spPr>
        <a:solidFill>
          <a:schemeClr val="accent2">
            <a:lumMod val="75000"/>
            <a:alpha val="80000"/>
          </a:schemeClr>
        </a:solidFill>
      </dgm:spPr>
      <dgm:t>
        <a:bodyPr/>
        <a:lstStyle/>
        <a:p>
          <a:r>
            <a:rPr lang="hr-HR" sz="3600" dirty="0"/>
            <a:t>ŠKOLSKI KURIKULUM</a:t>
          </a:r>
        </a:p>
      </dgm:t>
    </dgm:pt>
    <dgm:pt modelId="{2B14CCA8-5981-40B1-8CD8-3A2BDA89D8F1}" type="parTrans" cxnId="{A84EF327-ECB5-4229-AF30-1FADD4496149}">
      <dgm:prSet/>
      <dgm:spPr/>
      <dgm:t>
        <a:bodyPr/>
        <a:lstStyle/>
        <a:p>
          <a:endParaRPr lang="hr-HR"/>
        </a:p>
      </dgm:t>
    </dgm:pt>
    <dgm:pt modelId="{47B5C7A4-05E6-4982-907E-7DA3BFD3FEE5}" type="sibTrans" cxnId="{A84EF327-ECB5-4229-AF30-1FADD4496149}">
      <dgm:prSet/>
      <dgm:spPr/>
      <dgm:t>
        <a:bodyPr/>
        <a:lstStyle/>
        <a:p>
          <a:endParaRPr lang="hr-HR"/>
        </a:p>
      </dgm:t>
    </dgm:pt>
    <dgm:pt modelId="{BD3ED106-084B-48D2-8029-C0B65AECDFDE}" type="pres">
      <dgm:prSet presAssocID="{866E7E3A-C42D-4F15-B67E-666D6CD7A24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95318E4-DA8F-42CA-8E9A-524D2E195917}" type="pres">
      <dgm:prSet presAssocID="{FFA72E5D-6C94-4D81-8FF0-87C53BCCADDF}" presName="hierRoot1" presStyleCnt="0">
        <dgm:presLayoutVars>
          <dgm:hierBranch val="init"/>
        </dgm:presLayoutVars>
      </dgm:prSet>
      <dgm:spPr/>
    </dgm:pt>
    <dgm:pt modelId="{D665A0FC-1632-4A86-9E23-A6C31B29F20C}" type="pres">
      <dgm:prSet presAssocID="{FFA72E5D-6C94-4D81-8FF0-87C53BCCADDF}" presName="rootComposite1" presStyleCnt="0"/>
      <dgm:spPr/>
    </dgm:pt>
    <dgm:pt modelId="{29B73019-6716-4199-A54D-383269BBB8FC}" type="pres">
      <dgm:prSet presAssocID="{FFA72E5D-6C94-4D81-8FF0-87C53BCCADDF}" presName="rootText1" presStyleLbl="node0" presStyleIdx="0" presStyleCnt="1" custScaleX="184297" custScaleY="29439" custLinFactY="-27756" custLinFactNeighborX="104" custLinFactNeighborY="-100000">
        <dgm:presLayoutVars>
          <dgm:chPref val="3"/>
        </dgm:presLayoutVars>
      </dgm:prSet>
      <dgm:spPr/>
    </dgm:pt>
    <dgm:pt modelId="{C78A1C61-46B6-4D33-BC11-463C0A2CB613}" type="pres">
      <dgm:prSet presAssocID="{FFA72E5D-6C94-4D81-8FF0-87C53BCCADDF}" presName="rootConnector1" presStyleLbl="node1" presStyleIdx="0" presStyleCnt="0"/>
      <dgm:spPr/>
    </dgm:pt>
    <dgm:pt modelId="{DEA79FCB-E1D0-4216-AD22-E1DB3F9E447B}" type="pres">
      <dgm:prSet presAssocID="{FFA72E5D-6C94-4D81-8FF0-87C53BCCADDF}" presName="hierChild2" presStyleCnt="0"/>
      <dgm:spPr/>
    </dgm:pt>
    <dgm:pt modelId="{858562C4-D0C2-4E62-B13D-D4736430944B}" type="pres">
      <dgm:prSet presAssocID="{FFA72E5D-6C94-4D81-8FF0-87C53BCCADDF}" presName="hierChild3" presStyleCnt="0"/>
      <dgm:spPr/>
    </dgm:pt>
  </dgm:ptLst>
  <dgm:cxnLst>
    <dgm:cxn modelId="{DE32011F-FE93-45B9-BE39-7BD299F02719}" type="presOf" srcId="{FFA72E5D-6C94-4D81-8FF0-87C53BCCADDF}" destId="{29B73019-6716-4199-A54D-383269BBB8FC}" srcOrd="0" destOrd="0" presId="urn:microsoft.com/office/officeart/2005/8/layout/orgChart1"/>
    <dgm:cxn modelId="{A84EF327-ECB5-4229-AF30-1FADD4496149}" srcId="{866E7E3A-C42D-4F15-B67E-666D6CD7A244}" destId="{FFA72E5D-6C94-4D81-8FF0-87C53BCCADDF}" srcOrd="0" destOrd="0" parTransId="{2B14CCA8-5981-40B1-8CD8-3A2BDA89D8F1}" sibTransId="{47B5C7A4-05E6-4982-907E-7DA3BFD3FEE5}"/>
    <dgm:cxn modelId="{6A24C42A-3D2C-4ACB-970F-8F8BF3822B9F}" type="presOf" srcId="{866E7E3A-C42D-4F15-B67E-666D6CD7A244}" destId="{BD3ED106-084B-48D2-8029-C0B65AECDFDE}" srcOrd="0" destOrd="0" presId="urn:microsoft.com/office/officeart/2005/8/layout/orgChart1"/>
    <dgm:cxn modelId="{ABB4947D-8704-465F-B334-A5F1D1768AFA}" type="presOf" srcId="{FFA72E5D-6C94-4D81-8FF0-87C53BCCADDF}" destId="{C78A1C61-46B6-4D33-BC11-463C0A2CB613}" srcOrd="1" destOrd="0" presId="urn:microsoft.com/office/officeart/2005/8/layout/orgChart1"/>
    <dgm:cxn modelId="{B043F86F-4A88-405D-87B8-06682BF75351}" type="presParOf" srcId="{BD3ED106-084B-48D2-8029-C0B65AECDFDE}" destId="{F95318E4-DA8F-42CA-8E9A-524D2E195917}" srcOrd="0" destOrd="0" presId="urn:microsoft.com/office/officeart/2005/8/layout/orgChart1"/>
    <dgm:cxn modelId="{A771F504-ECED-4607-AC63-4F6720FC48B7}" type="presParOf" srcId="{F95318E4-DA8F-42CA-8E9A-524D2E195917}" destId="{D665A0FC-1632-4A86-9E23-A6C31B29F20C}" srcOrd="0" destOrd="0" presId="urn:microsoft.com/office/officeart/2005/8/layout/orgChart1"/>
    <dgm:cxn modelId="{6E85883C-0B69-409C-A360-247B23A41A6B}" type="presParOf" srcId="{D665A0FC-1632-4A86-9E23-A6C31B29F20C}" destId="{29B73019-6716-4199-A54D-383269BBB8FC}" srcOrd="0" destOrd="0" presId="urn:microsoft.com/office/officeart/2005/8/layout/orgChart1"/>
    <dgm:cxn modelId="{8FD1DC81-0EE9-478A-AE33-1B8F8B458A11}" type="presParOf" srcId="{D665A0FC-1632-4A86-9E23-A6C31B29F20C}" destId="{C78A1C61-46B6-4D33-BC11-463C0A2CB613}" srcOrd="1" destOrd="0" presId="urn:microsoft.com/office/officeart/2005/8/layout/orgChart1"/>
    <dgm:cxn modelId="{9A4D77A9-823B-436B-BC5B-F3A1C3114495}" type="presParOf" srcId="{F95318E4-DA8F-42CA-8E9A-524D2E195917}" destId="{DEA79FCB-E1D0-4216-AD22-E1DB3F9E447B}" srcOrd="1" destOrd="0" presId="urn:microsoft.com/office/officeart/2005/8/layout/orgChart1"/>
    <dgm:cxn modelId="{A69B4DED-96B1-4923-91DF-04400473BA80}" type="presParOf" srcId="{F95318E4-DA8F-42CA-8E9A-524D2E195917}" destId="{858562C4-D0C2-4E62-B13D-D473643094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73019-6716-4199-A54D-383269BBB8FC}">
      <dsp:nvSpPr>
        <dsp:cNvPr id="0" name=""/>
        <dsp:cNvSpPr/>
      </dsp:nvSpPr>
      <dsp:spPr>
        <a:xfrm>
          <a:off x="9880" y="0"/>
          <a:ext cx="8775095" cy="700852"/>
        </a:xfrm>
        <a:prstGeom prst="rect">
          <a:avLst/>
        </a:prstGeom>
        <a:solidFill>
          <a:schemeClr val="accent2">
            <a:lumMod val="75000"/>
            <a:alpha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600" kern="1200" dirty="0"/>
            <a:t>ŠKOLSKI KURIKULUM</a:t>
          </a:r>
        </a:p>
      </dsp:txBody>
      <dsp:txXfrm>
        <a:off x="9880" y="0"/>
        <a:ext cx="8775095" cy="700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520A0-91BA-403A-9F83-A25E192FD01E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D2E2D-5ED9-423C-874C-1207A57B8A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0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395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497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4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24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98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08146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793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098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181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A7AC2-E1DC-4369-BCE5-2A82986692A3}" type="slidenum">
              <a:rPr lang="hr-HR" smtClean="0"/>
              <a:pPr/>
              <a:t>40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0698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34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A7AC2-E1DC-4369-BCE5-2A82986692A3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93550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31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73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11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77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3067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2162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7032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5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565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2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0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95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72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13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9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2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631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7561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9C33CBC-5E54-4F36-BAE7-764D40232229}" type="datetimeFigureOut">
              <a:rPr lang="en-US" smtClean="0"/>
              <a:pPr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35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76400" y="3276600"/>
            <a:ext cx="5525184" cy="2514600"/>
          </a:xfr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marL="342900" lvl="0" indent="-342900"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13-351-001</a:t>
            </a:r>
          </a:p>
          <a:p>
            <a:pPr marL="342900" lvl="0" indent="-342900"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OŠ STJEPANA RADIĆA BIBINJE</a:t>
            </a:r>
          </a:p>
          <a:p>
            <a:pPr marL="342900" lvl="0" indent="-342900"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Školska godina 2022./2023.</a:t>
            </a:r>
          </a:p>
          <a:p>
            <a:pPr marL="342900" lvl="0" indent="-342900"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Klasa:</a:t>
            </a:r>
            <a:r>
              <a:rPr lang="hr-HR" sz="2400" b="1" dirty="0"/>
              <a:t> </a:t>
            </a:r>
            <a:r>
              <a:rPr lang="hr-HR" sz="2400" b="1" dirty="0">
                <a:solidFill>
                  <a:schemeClr val="accent2">
                    <a:lumMod val="50000"/>
                  </a:schemeClr>
                </a:solidFill>
              </a:rPr>
              <a:t>602-12/22-01-432</a:t>
            </a:r>
          </a:p>
          <a:p>
            <a:pPr algn="ctr"/>
            <a:r>
              <a:rPr lang="hr-HR" sz="2400" b="1" dirty="0">
                <a:solidFill>
                  <a:schemeClr val="accent2">
                    <a:lumMod val="50000"/>
                  </a:schemeClr>
                </a:solidFill>
              </a:rPr>
              <a:t>URBROJ : 2198-1-40-22-01</a:t>
            </a:r>
          </a:p>
          <a:p>
            <a:pPr algn="ctr"/>
            <a:r>
              <a:rPr lang="hr-HR" sz="2400" b="1" dirty="0">
                <a:solidFill>
                  <a:schemeClr val="accent2">
                    <a:lumMod val="50000"/>
                  </a:schemeClr>
                </a:solidFill>
              </a:rPr>
              <a:t>Bibinje, 30.9.2022.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1295400" y="1524000"/>
            <a:ext cx="67553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ŠKOLSKI KURIKULUM</a:t>
            </a:r>
          </a:p>
        </p:txBody>
      </p:sp>
    </p:spTree>
    <p:extLst>
      <p:ext uri="{BB962C8B-B14F-4D97-AF65-F5344CB8AC3E}">
        <p14:creationId xmlns:p14="http://schemas.microsoft.com/office/powerpoint/2010/main" val="796443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625" y="3048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DOPUNSKA NASTAVA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926446"/>
              </p:ext>
            </p:extLst>
          </p:nvPr>
        </p:nvGraphicFramePr>
        <p:xfrm>
          <a:off x="304800" y="967221"/>
          <a:ext cx="8127611" cy="5015778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15297050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379254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val="854145151"/>
                    </a:ext>
                  </a:extLst>
                </a:gridCol>
                <a:gridCol w="1267858">
                  <a:extLst>
                    <a:ext uri="{9D8B030D-6E8A-4147-A177-3AD203B41FA5}">
                      <a16:colId xmlns:a16="http://schemas.microsoft.com/office/drawing/2014/main" val="3453460987"/>
                    </a:ext>
                  </a:extLst>
                </a:gridCol>
                <a:gridCol w="1322942">
                  <a:extLst>
                    <a:ext uri="{9D8B030D-6E8A-4147-A177-3AD203B41FA5}">
                      <a16:colId xmlns:a16="http://schemas.microsoft.com/office/drawing/2014/main" val="347800068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674662289"/>
                    </a:ext>
                  </a:extLst>
                </a:gridCol>
                <a:gridCol w="1345811">
                  <a:extLst>
                    <a:ext uri="{9D8B030D-6E8A-4147-A177-3AD203B41FA5}">
                      <a16:colId xmlns:a16="http://schemas.microsoft.com/office/drawing/2014/main" val="3077056195"/>
                    </a:ext>
                  </a:extLst>
                </a:gridCol>
              </a:tblGrid>
              <a:tr h="45030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346567"/>
                  </a:ext>
                </a:extLst>
              </a:tr>
              <a:tr h="54029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PRIRODA/  BIOLOGIJA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KEMIJA</a:t>
                      </a:r>
                      <a:endParaRPr lang="hr-HR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FIZIKA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GEOGRAFIJA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POVIJEST</a:t>
                      </a:r>
                      <a:endParaRPr lang="hr-H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849828"/>
                  </a:ext>
                </a:extLst>
              </a:tr>
              <a:tr h="5124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Dopunska objašnjenja radi boljeg usvajanja gradiva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742773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Motivirati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učenike i pomoći usvojiti gradivo koje nisu shvatili tijekom redovne nastave ili su izostali s nastave. Primjena individualnog rada, rješavanje zadataka iz radne bilježnice, objašnjenje pravila. Pismeni ispiti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3164108"/>
                  </a:ext>
                </a:extLst>
              </a:tr>
              <a:tr h="4798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Predmetni učitelj i učenici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29422457"/>
                  </a:ext>
                </a:extLst>
              </a:tr>
              <a:tr h="3491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Ralizacija</a:t>
                      </a:r>
                      <a:r>
                        <a:rPr lang="hr-HR" sz="1600" b="1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2gr. po 1sat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tj.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sat tj.</a:t>
                      </a:r>
                      <a:endParaRPr lang="hr-HR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sat tj.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gr.-35 sati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gr.po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35 sati</a:t>
                      </a:r>
                      <a:endParaRPr lang="hr-HR" sz="1600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094159"/>
                  </a:ext>
                </a:extLst>
              </a:tr>
              <a:tr h="370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godine po potrebi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831490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527777"/>
                  </a:ext>
                </a:extLst>
              </a:tr>
              <a:tr h="438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Ispiti usmeni i pismeni, praktični radovi. Pozitivna ocjena na kraju godine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29922814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Marjanović/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Stojanov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A.B.Brkić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M.Lonić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L.Sorić</a:t>
                      </a:r>
                      <a:endParaRPr lang="hr-HR" sz="1600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820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152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259584"/>
              </p:ext>
            </p:extLst>
          </p:nvPr>
        </p:nvGraphicFramePr>
        <p:xfrm>
          <a:off x="304800" y="703766"/>
          <a:ext cx="8534399" cy="574275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9251972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90128333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9959857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25455699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36868851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4063735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260579535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val="3532825159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5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program i projekt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MATEM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KEM/ BIO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GEOG.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Ej / Nj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HRVAT.</a:t>
                      </a:r>
                      <a:endParaRPr lang="hr-HR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FIZIKA</a:t>
                      </a:r>
                      <a:endParaRPr lang="hr-HR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POVIJ.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8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– 8.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-8.r.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6.r.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5.-8.r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7.-8.r.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 – 8.r.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7.-8.r.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8.r.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7.-8.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82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/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Intenzivnije razvijanje matematičkih sposobnosti i interesa, te produbljivanje znanja. Istraživačkim radom upoznati, usvojiti i primjenjivati znanja. Priprema učenika za natjecanje. Razvijati ljubav prema mater. jeziku, čistoću govora i pisanja. Osposoblj. uč. za naprednu razinu usmenog i pismenog </a:t>
                      </a:r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izraž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. </a:t>
                      </a:r>
                      <a:endParaRPr lang="hr-HR" sz="1500" baseline="0" dirty="0">
                        <a:latin typeface="Times New Roman" pitchFamily="18" charset="0"/>
                        <a:ea typeface="Times New Roman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hr-HR" sz="1500" baseline="0" dirty="0">
                        <a:latin typeface="Times New Roman" pitchFamily="18" charset="0"/>
                        <a:ea typeface="Times New Roman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3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Poticati na istraživački i timski oblik rada. Proširivanje i utvrđivanje sadržaja redovne nastave. Stečeno znanje primjenjivati u svakodnevnom životu.  Sudjelovanje na natjecanjima-škol.,opć.,</a:t>
                      </a:r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žup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međunar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.,</a:t>
                      </a:r>
                      <a:r>
                        <a:rPr kumimoji="0" lang="hr-HR" sz="15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r-HR" sz="1500" b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Informatika</a:t>
                      </a:r>
                      <a:r>
                        <a:rPr kumimoji="0" lang="hr-HR" sz="15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hr-HR" sz="15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5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ogramiranje i natjecanje u logičkom razmišljanju DABAR, ATOM – liga…</a:t>
                      </a:r>
                      <a:endParaRPr kumimoji="0" lang="hr-HR" sz="1500" b="1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hr-HR" sz="1500" b="1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5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Učenici, nastavnici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55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RN-9gr.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PN-3 gr. po 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K-1 gr. 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 B-2 gr. po 1 sat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2 grupe.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2 grupe</a:t>
                      </a:r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Ej-1 gr. </a:t>
                      </a:r>
                    </a:p>
                    <a:p>
                      <a:r>
                        <a:rPr lang="hr-HR" sz="1500" dirty="0">
                          <a:latin typeface="Times New Roman"/>
                          <a:cs typeface="Times New Roman"/>
                        </a:rPr>
                        <a:t>Nj.1 gr. –po35 sati</a:t>
                      </a:r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3 grupe po 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1x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tj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 – 1 gr.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2 gr.po1 sat tj.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/>
                          <a:ea typeface="Times New Roman"/>
                          <a:cs typeface="Times New Roman"/>
                        </a:rPr>
                        <a:t>2 gr. po 1 sat tj..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Kroz  g.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35 + 70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70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70 sati</a:t>
                      </a:r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kroz g.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70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70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Roditelji-15 kn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Nabava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hamera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grafofolija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papira,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krede u boji, flomastera, fotokopiranje materijala i testova za vježbu</a:t>
                      </a:r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9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Samovrednovanje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učenika i međusobno vrednovanje učenika ali i učitelja (ankete), rezultati učenika s natjecanja. </a:t>
                      </a:r>
                      <a:endParaRPr lang="hr-HR" sz="1500" b="1" baseline="0" dirty="0">
                        <a:latin typeface="Times New Roman" pitchFamily="18" charset="0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500" b="1" baseline="0" dirty="0">
                        <a:latin typeface="Times New Roman" pitchFamily="18" charset="0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470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Predm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 učitelj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Učiteljice</a:t>
                      </a:r>
                      <a:r>
                        <a:rPr lang="hr-HR" sz="1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 /</a:t>
                      </a:r>
                      <a:r>
                        <a:rPr lang="hr-HR" sz="1400" b="0" dirty="0" err="1">
                          <a:latin typeface="Times New Roman"/>
                          <a:cs typeface="Times New Roman"/>
                        </a:rPr>
                        <a:t>Peša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4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Koritnik</a:t>
                      </a:r>
                      <a:r>
                        <a:rPr lang="hr-HR" sz="14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/Mišković</a:t>
                      </a:r>
                      <a:endParaRPr lang="hr-HR" sz="14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Stojanov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/ Tadić M.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M.Lonić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M.Jelić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Rücker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N.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Lonić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S.Sikirić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Kandić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Adžić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 Sikirić/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Kero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Brkić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Magdalenić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L.Sorić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Frleta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1676400" y="304800"/>
            <a:ext cx="3246530" cy="369332"/>
          </a:xfrm>
          <a:prstGeom prst="rect">
            <a:avLst/>
          </a:prstGeom>
          <a:noFill/>
          <a:effectLst/>
        </p:spPr>
        <p:txBody>
          <a:bodyPr wrap="none">
            <a:spAutoFit/>
          </a:bodyPr>
          <a:lstStyle/>
          <a:p>
            <a:pPr algn="ctr"/>
            <a:r>
              <a:rPr lang="hr-HR" b="1" dirty="0">
                <a:solidFill>
                  <a:schemeClr val="accent2">
                    <a:lumMod val="75000"/>
                  </a:schemeClr>
                </a:solidFill>
              </a:rPr>
              <a:t>PRILOG 4 – DODATNA NASTAVA </a:t>
            </a:r>
            <a:endParaRPr lang="hr-H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532001"/>
              </p:ext>
            </p:extLst>
          </p:nvPr>
        </p:nvGraphicFramePr>
        <p:xfrm>
          <a:off x="323528" y="609600"/>
          <a:ext cx="8591872" cy="5976768"/>
        </p:xfrm>
        <a:graphic>
          <a:graphicData uri="http://schemas.openxmlformats.org/drawingml/2006/table">
            <a:tbl>
              <a:tblPr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956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2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8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4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500" b="1" dirty="0" err="1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RAZREDNA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>
                        <a:alpha val="74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</a:t>
                      </a:r>
                      <a:r>
                        <a:rPr lang="hr-HR" sz="15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NASTAVA</a:t>
                      </a:r>
                      <a:endParaRPr lang="hr-HR" sz="15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>
                        <a:alpha val="7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KREATIVNE RADIONICE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MLADI KNJIŽNIČARI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ČITATELJSKI KLUB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9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Poticati kreativnost, maštovitost, samostalnost, suradnju, smisao za estetiku, tjelesni i psihomotorni razvoj ličnosti, razvoj govorne komunikacije, emocionalno usmjeravanje.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Upoznavanje s knjižnim fondom i bibliotečnim poslovima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1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Čitanjem do zvijezda- </a:t>
                      </a:r>
                      <a:r>
                        <a:rPr lang="hr-HR" sz="15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izražajno čitanje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9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aktivn.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Kreativnim radom rasteretiti učenike od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šk.obveza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Stečena znanja i vještine primijeniti u svakodnevnom životu.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Razviti ljubav prema knjizi i čitanju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Razvijati ljubav prema knjizi i čitanju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9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Učiteljice, učenici, roditelji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učenici,</a:t>
                      </a:r>
                      <a:r>
                        <a:rPr lang="hr-HR" sz="15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knjižničarka, 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.,učenici PN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9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Blok sat svaki drugi tjedan, 35 sati godišnje po razredu – 8 grupa RN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Izložbe</a:t>
                      </a:r>
                      <a:r>
                        <a:rPr lang="hr-HR" sz="15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knjiga,susreti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s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književn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čitanje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Čitanje, razgovor o djelu, </a:t>
                      </a:r>
                      <a:r>
                        <a:rPr lang="hr-H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natjecanje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38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9.-Jesen-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sakuplj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lišća i jesenskih plodova, slikanje,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12.-Božić-izrada čestitki, kićenje jelke i razreda,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izrada ukrasa-1.pol.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-Uređenje centralnog panoa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-Valentinovo-izrada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čestitki,pisanje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 čitanje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radova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Uskrs - oslikavanje pisanica, uređenje učionica ...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5.-Dan škole-priredba, likovni i pism.rad.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6.-skupljanje školjki, izrada i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oblikovanje 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glinom...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15.10.-15-11.</a:t>
                      </a:r>
                      <a:r>
                        <a:rPr lang="hr-HR" sz="15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Mjesec hrvatske knjige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26.10. Dan šk. knjižnica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2.4.- Dan dječje knjige-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trav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                       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godinu-35 sati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9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Oko...- 300 kn po razredu -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 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 roditelji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 i roditelji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2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kritički osvrt roditelja.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Razg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s roditelj.,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Uspjeh na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 razredne nastave 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M.Pavić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M.Pavić</a:t>
                      </a:r>
                      <a:endParaRPr lang="hr-H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23528" y="81500"/>
            <a:ext cx="76774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6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PRILOG 5. – IZVANNASTAVNE AKTIVNOSTI                </a:t>
            </a:r>
            <a:endParaRPr kumimoji="0" lang="hr-H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857981"/>
              </p:ext>
            </p:extLst>
          </p:nvPr>
        </p:nvGraphicFramePr>
        <p:xfrm>
          <a:off x="506759" y="990600"/>
          <a:ext cx="8130482" cy="5115978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54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4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38611844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030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LIKOVNA</a:t>
                      </a:r>
                      <a:r>
                        <a:rPr lang="hr-HR" sz="1400" b="1" cap="none" spc="0" baseline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GRUPA</a:t>
                      </a:r>
                      <a:endParaRPr lang="hr-HR" sz="1400" b="1" cap="none" spc="0" dirty="0">
                        <a:ln w="1905"/>
                        <a:solidFill>
                          <a:srgbClr val="FF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ZBOR                    MALI /VELIKI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Španjolski jezik - fakultativno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i="0" cap="none" spc="0" baseline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NOGOMET/ ODBOJKA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0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aktivnosti,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Stjecanje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sposob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oblik., razvijati osjećaj za lijepo. 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na pjevanje i korištenje svojih talenata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što veći izbor jezika – fakultativna nastava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Postiz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indiv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maksim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podizanje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psihofiz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sposobnosti,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utj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na smanjenje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anksioz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0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Razvijati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sklonosti i talente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izraž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razl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tehnikama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Pripremati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na javne nastupe i učiti ih pravilnom pjevanju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Osposobiti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za aktivno služenje stranim jezikom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podizanje emoc. krivulje, prihvaćanje poraza i uspjeha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4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Nastavnik, učenici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Nastavnica, 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7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aktivnosti</a:t>
                      </a:r>
                      <a:endParaRPr lang="hr-HR" sz="15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estetsko uređ. škole /izložbe, natječaji,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sudj.u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projektima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 zbor u RN</a:t>
                      </a:r>
                    </a:p>
                    <a:p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Vel.zbor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-PN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sat tjedno u grupi od 15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.-početno učenje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gr.po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1 sat, treniranje, ponašanje, timski igrači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gr. 2 sata tj.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gr. 3 sata tj.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Tijekom godine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3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račun škole, 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Škola, roditelji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komentari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rodit.  i ostalih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Javni nastup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Nastup na priredbi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rezultati na natjecanju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M.Čavar Radić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P.Glavan</a:t>
                      </a:r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S.Sikirić</a:t>
                      </a:r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600" b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838200" y="382090"/>
            <a:ext cx="568863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hr-HR" b="1" dirty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PRILOG 5. – IZVANNASTAVNE AKTIVNOSTI 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190001"/>
              </p:ext>
            </p:extLst>
          </p:nvPr>
        </p:nvGraphicFramePr>
        <p:xfrm>
          <a:off x="533399" y="914400"/>
          <a:ext cx="8077201" cy="513745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28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0385">
                  <a:extLst>
                    <a:ext uri="{9D8B030D-6E8A-4147-A177-3AD203B41FA5}">
                      <a16:colId xmlns:a16="http://schemas.microsoft.com/office/drawing/2014/main" val="1085509296"/>
                    </a:ext>
                  </a:extLst>
                </a:gridCol>
                <a:gridCol w="1816369">
                  <a:extLst>
                    <a:ext uri="{9D8B030D-6E8A-4147-A177-3AD203B41FA5}">
                      <a16:colId xmlns:a16="http://schemas.microsoft.com/office/drawing/2014/main" val="2282217979"/>
                    </a:ext>
                  </a:extLst>
                </a:gridCol>
                <a:gridCol w="1804481">
                  <a:extLst>
                    <a:ext uri="{9D8B030D-6E8A-4147-A177-3AD203B41FA5}">
                      <a16:colId xmlns:a16="http://schemas.microsoft.com/office/drawing/2014/main" val="1598587198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cap="none" spc="0" baseline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RADIONICE NA NJEM./ENGL.  JEZIKU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LITERARNO MEDIJSKI KREATIVCI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1" cap="none" spc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DRAMSKA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JEZIČNI KREATIVCI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potaknuti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darovitost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djece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osposobiti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ih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kreativni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život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-upoznati djecu s  kazališnim i dramskim pozivom i poticati ih na  nastupe pred publikom</a:t>
                      </a:r>
                    </a:p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-razvijati komunikaciju na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njema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./engl. jeziku, 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Poticanje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kreativn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kod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.,izražavanje putem riječi, poticanje čitanja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stvaranje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mogućnosti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otkrivanju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talenta</a:t>
                      </a:r>
                    </a:p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-sudjelovanje na priredbi –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dramski izričaj na stranom jeziku</a:t>
                      </a:r>
                      <a:endParaRPr lang="hr-HR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-korisno i svrhovito provođenje </a:t>
                      </a:r>
                      <a:r>
                        <a:rPr lang="hr-HR" sz="1500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slob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vremena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Njegovati jezični izričaj-dijalekt i </a:t>
                      </a:r>
                      <a:r>
                        <a:rPr lang="hr-HR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knjiž.jezik</a:t>
                      </a:r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 i učenici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7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1xtj.- priredbe i kult. manifest.u školi,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Lidrano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izložbe, 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sudjel.u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natječajima,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bilježav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dana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Izrada priloga za školski web</a:t>
                      </a:r>
                      <a:r>
                        <a:rPr lang="hr-HR" sz="15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časopis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9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gr. 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sat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sat tj.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sati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škola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teret škole</a:t>
                      </a: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1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Sudjelovanje na priredbama , LIDRANu, natječajima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Ej/Nj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Rad s djecom u 1.i 2.r. – prema mogućnostima</a:t>
                      </a:r>
                      <a:endParaRPr lang="hr-HR" sz="15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5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7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Nastavnici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S.Sikirić</a:t>
                      </a: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/ /Zubčić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J.A.Sikirić</a:t>
                      </a:r>
                      <a:endParaRPr lang="hr-HR" sz="1500" b="0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Kandić</a:t>
                      </a:r>
                      <a:endParaRPr lang="hr-HR" sz="1500" b="0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I.Kero</a:t>
                      </a:r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990600" y="335020"/>
            <a:ext cx="568863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hr-HR" b="1" dirty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PRILOG 5. – IZVANNASTAVNE AKTIVNOSTI 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23253"/>
              </p:ext>
            </p:extLst>
          </p:nvPr>
        </p:nvGraphicFramePr>
        <p:xfrm>
          <a:off x="457202" y="732760"/>
          <a:ext cx="8229598" cy="539247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56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5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9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9043">
                  <a:extLst>
                    <a:ext uri="{9D8B030D-6E8A-4147-A177-3AD203B41FA5}">
                      <a16:colId xmlns:a16="http://schemas.microsoft.com/office/drawing/2014/main" val="4162393130"/>
                    </a:ext>
                  </a:extLst>
                </a:gridCol>
                <a:gridCol w="1789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05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MLADI EKOLOZI-GLOBE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PODMLADAK CRVENOG KRIŽA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B-MLADI ZNANSTVENICI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baseline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KLUB  MLADIH TEHNIČARA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4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1.gr.-uzgoj i prerada maslina 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ljek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bilja</a:t>
                      </a:r>
                    </a:p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2.gr.-mjerenje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temp.mora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Naučiti pružati prvu pomoć, zaštitu i spašavanje, razvijati humane odnose među ljudima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stjecanje životnih vještina kroz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kreat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praktičan rad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promicanje zdravih živ. navika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-zdrava prehrana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Uključiti u rad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koji imaju afiniteta za</a:t>
                      </a:r>
                      <a:r>
                        <a:rPr lang="hr-HR" sz="14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TK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3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-održivi razvoj </a:t>
                      </a:r>
                    </a:p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suvr.tehnologije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Naučiti pomoći sebi i drugima u kriznim situacijama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učiti o svakodnevnim pojavama oko sebe. 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Razvoj kreativnosti, urednosti i točnosti u radu.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Nast.i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7.r.,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I 8.r.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Nastavnik,učenici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19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aktivnosti</a:t>
                      </a:r>
                      <a:endParaRPr lang="hr-HR" sz="15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1.-maslinik i vrt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2.Robot-mjerenje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temp.mora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Teorija, praktični rad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GLOBE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Maket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./Model,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gradit., obrada mat. strojar.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konst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Orijent.i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komun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sati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sati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gr. po 35 sati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1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račun škole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7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ulje,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ljekov.bilje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izvješća o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mora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Prikazana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naučenog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Prezent, plakati,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degust.hrane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Natjecanje, izložbe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endParaRPr lang="hr-HR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endParaRPr lang="hr-HR" sz="14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Marjanović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N.Joja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l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5.                            IZVANNASTAVNE AKTIVNOSTI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883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818643"/>
              </p:ext>
            </p:extLst>
          </p:nvPr>
        </p:nvGraphicFramePr>
        <p:xfrm>
          <a:off x="304800" y="729040"/>
          <a:ext cx="8229598" cy="512664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56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5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9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9043">
                  <a:extLst>
                    <a:ext uri="{9D8B030D-6E8A-4147-A177-3AD203B41FA5}">
                      <a16:colId xmlns:a16="http://schemas.microsoft.com/office/drawing/2014/main" val="4162393130"/>
                    </a:ext>
                  </a:extLst>
                </a:gridCol>
                <a:gridCol w="1789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05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LITURGIJSKO</a:t>
                      </a:r>
                      <a:r>
                        <a:rPr lang="hr-HR" sz="1500" b="1" cap="none" spc="0" baseline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KARITATIVNA</a:t>
                      </a:r>
                      <a:r>
                        <a:rPr lang="hr-HR" sz="1500" b="1" cap="none" spc="0" dirty="0">
                          <a:ln w="1905"/>
                          <a:solidFill>
                            <a:srgbClr val="FF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BIBLIJSKA GRUPA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i="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MOLITVENO KREATIVNA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MLADI</a:t>
                      </a:r>
                      <a:r>
                        <a:rPr lang="hr-HR" sz="15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POVJESNIČARI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70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aktivno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sudj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 adventskim i korizm. akcija., poticati suživot prema kršć. načelima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poznavanje Božje riječi, zajedništvo,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potic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solidarnosti, uključivanje u rad</a:t>
                      </a:r>
                    </a:p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župne zajednice</a:t>
                      </a:r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Teorijsko-praktična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- učenje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razl.molitvi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izrada prigodnih predmeta za prodaju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učenike na proučavanje povijesnih događaja i ličnosti i istraživački rad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 usvajanje  i življenje vjere kroz zanimljive </a:t>
                      </a:r>
                      <a:r>
                        <a:rPr lang="hr-HR" sz="1500" baseline="0" dirty="0" err="1">
                          <a:latin typeface="Times New Roman" pitchFamily="18" charset="0"/>
                          <a:cs typeface="Times New Roman" panose="02020603050405020304" pitchFamily="18" charset="0"/>
                        </a:rPr>
                        <a:t>sadrž</a:t>
                      </a:r>
                      <a:r>
                        <a:rPr lang="hr-HR" sz="1500" baseline="0" dirty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. i pristupe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Dublje razmatrati vjeru, 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opraštati, pomagati, voljeti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Razvoj poduzet.-repromaterijal, izrada, prodaja, profit -kreativnost</a:t>
                      </a: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Sudj.u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historijskog arhiva, Narodnog muzeja, smotrama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učenici, roditelji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Učenici </a:t>
                      </a:r>
                      <a:r>
                        <a:rPr lang="hr-H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razl.razreda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Učenici, 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aktivnosti</a:t>
                      </a:r>
                      <a:endParaRPr lang="hr-HR" sz="15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-razl.izvori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znanja, kreativno izraž., pano,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Istraživanje, diskutiranje, prezentiranje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Uporaba </a:t>
                      </a:r>
                      <a:r>
                        <a:rPr lang="hr-HR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razl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mater., izrada nakita, sličica… </a:t>
                      </a: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Izrada plakata, PP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prez., makete,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uređ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panoa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 sati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sati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 -35</a:t>
                      </a: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gr. po1 sat tj.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1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škola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7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Uređeni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pano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Izložba, prodaja</a:t>
                      </a: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samovrednovanje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M.Jelić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A.Rücker</a:t>
                      </a:r>
                      <a:endParaRPr lang="hr-H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A.Rücker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Sorić /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A.Frleta</a:t>
                      </a:r>
                      <a:endParaRPr lang="hr-H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l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5.                            IZVANNASTAVNE AKTIVNOSTI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64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466172"/>
              </p:ext>
            </p:extLst>
          </p:nvPr>
        </p:nvGraphicFramePr>
        <p:xfrm>
          <a:off x="152400" y="762000"/>
          <a:ext cx="8858649" cy="5169402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47624335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878467395"/>
                    </a:ext>
                  </a:extLst>
                </a:gridCol>
                <a:gridCol w="1374569">
                  <a:extLst>
                    <a:ext uri="{9D8B030D-6E8A-4147-A177-3AD203B41FA5}">
                      <a16:colId xmlns:a16="http://schemas.microsoft.com/office/drawing/2014/main" val="1889172591"/>
                    </a:ext>
                  </a:extLst>
                </a:gridCol>
                <a:gridCol w="1521031">
                  <a:extLst>
                    <a:ext uri="{9D8B030D-6E8A-4147-A177-3AD203B41FA5}">
                      <a16:colId xmlns:a16="http://schemas.microsoft.com/office/drawing/2014/main" val="741437812"/>
                    </a:ext>
                  </a:extLst>
                </a:gridCol>
                <a:gridCol w="1238649">
                  <a:extLst>
                    <a:ext uri="{9D8B030D-6E8A-4147-A177-3AD203B41FA5}">
                      <a16:colId xmlns:a16="http://schemas.microsoft.com/office/drawing/2014/main" val="291379827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ŠKOLA KOŠARKE                      - M i Ž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ŠKOLA ODBOJKE              - Ž</a:t>
                      </a:r>
                      <a:endParaRPr lang="hr-HR" sz="1600" dirty="0"/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MAŽORET KINJE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VJEŽBAONICA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8.r.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 UŠŠ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/>
                          <a:cs typeface="Times New Roman"/>
                        </a:rPr>
                        <a:t>1. i 2.r.</a:t>
                      </a:r>
                      <a:endParaRPr lang="hr-HR" sz="1600" dirty="0"/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KARATE              -M i Ž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94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Progr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Učenike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uključiti u bavljenje košarkom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Djevojčice potaknuti na bavljenje odbojkom</a:t>
                      </a:r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Potaknuti djevojčice od 1.-8.r. na razvoj plesnih i motor. sposobnosti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Aktivno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provođ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slob.vremena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 uz trening snage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-60 sati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Aktivno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provođ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slob.vremena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 uz različite igre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cs typeface="Times New Roman"/>
                        </a:rPr>
                        <a:t>- 1.i 2.r.-2 gr. po 60 sati</a:t>
                      </a:r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Potaknuti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. na bavljenje borilačkim sportom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Približiti djeci različite sportove, zainteresirati ih za zdrav način života, razvijati fair play i natjecateljski duh.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Nastupati na lokalnim i školskim priredbama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natjecanjima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Učenici,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 treneri, edukatori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realiz.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Poslijepodne u školskom dvorištu, školskoj športskoj dvorani  i  drugim prostorima škole prema terminima treninga.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Tijekom nastavne godine u dogovoru s trenerom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0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 trošak roditelja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natjecanja, smotre, mitinzi, priredbe, sportski susreti.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2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Suradnici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J.Spahija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T. Šimunić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Ž.Banović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hr-HR" sz="17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A.Drobnak</a:t>
                      </a:r>
                      <a:endParaRPr lang="hr-HR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M.Sorić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29871"/>
            <a:ext cx="85500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             PRILOG </a:t>
            </a:r>
            <a:r>
              <a:rPr lang="hr-HR" b="1" dirty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5a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. –</a:t>
            </a:r>
            <a:r>
              <a:rPr kumimoji="0" lang="hr-HR" b="1" i="0" u="none" strike="noStrike" cap="none" normalizeH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IZVANŠKOLSKE AKTIVNOSTI U BIBINJAMA I ZADRU</a:t>
            </a:r>
            <a:endParaRPr kumimoji="0" lang="hr-H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614890"/>
              </p:ext>
            </p:extLst>
          </p:nvPr>
        </p:nvGraphicFramePr>
        <p:xfrm>
          <a:off x="838200" y="1091283"/>
          <a:ext cx="7620000" cy="4894922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758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NASTAVA KOD KUĆE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65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Pomoći učeniku da bude u tijeku s nastavom dok nije u mogućnosti ići u školu radi operacije i potrebne rehabilitacije</a:t>
                      </a:r>
                      <a:endParaRPr lang="hr-HR" sz="1800" b="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Osposobljavanje učenika da u okvirima svojih mogućnosti usvaja nastavne sadržaje kod kuće. Održati kontakt djeteta sa školom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učiteljica,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Prema potrebi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Prema</a:t>
                      </a:r>
                      <a:r>
                        <a:rPr lang="hr-HR" sz="18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potrebi  tijekom godine</a:t>
                      </a:r>
                      <a:endParaRPr lang="hr-HR" sz="1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Troškov.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MZO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vrednov. </a:t>
                      </a:r>
                      <a:r>
                        <a:rPr lang="hr-HR" sz="18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rezultata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Prema mogućnosti učenika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866775" y="457200"/>
            <a:ext cx="4248472" cy="634082"/>
          </a:xfrm>
          <a:noFill/>
          <a:effectLst/>
          <a:scene3d>
            <a:camera prst="orthographicFront"/>
            <a:lightRig rig="soft" dir="t"/>
          </a:scene3d>
          <a:sp3d/>
        </p:spPr>
        <p:txBody>
          <a:bodyPr>
            <a:normAutofit/>
            <a:scene3d>
              <a:camera prst="orthographicFront"/>
              <a:lightRig rig="soft" dir="t"/>
            </a:scene3d>
            <a:sp3d prstMaterial="softEdge"/>
          </a:bodyPr>
          <a:lstStyle/>
          <a:p>
            <a:r>
              <a:rPr lang="hr-HR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PRILOG 6 </a:t>
            </a:r>
            <a:r>
              <a:rPr lang="hr-HR" sz="18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HR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NASTAVA KOD KUĆE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23528" y="188640"/>
            <a:ext cx="63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336600"/>
                </a:solidFill>
              </a:rPr>
              <a:t>PRILOG 7.- IZVANUČIONIČNA NASTAVA</a:t>
            </a:r>
            <a:endParaRPr lang="hr-HR" dirty="0">
              <a:solidFill>
                <a:srgbClr val="336600"/>
              </a:solidFill>
            </a:endParaRP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089183"/>
              </p:ext>
            </p:extLst>
          </p:nvPr>
        </p:nvGraphicFramePr>
        <p:xfrm>
          <a:off x="355612" y="762000"/>
          <a:ext cx="8577337" cy="5374916"/>
        </p:xfrm>
        <a:graphic>
          <a:graphicData uri="http://schemas.openxmlformats.org/drawingml/2006/table">
            <a:tbl>
              <a:tblPr/>
              <a:tblGrid>
                <a:gridCol w="1404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29">
                  <a:extLst>
                    <a:ext uri="{9D8B030D-6E8A-4147-A177-3AD203B41FA5}">
                      <a16:colId xmlns:a16="http://schemas.microsoft.com/office/drawing/2014/main" val="2635584597"/>
                    </a:ext>
                  </a:extLst>
                </a:gridCol>
                <a:gridCol w="16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1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44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864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RAZREDNA NASTAVA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78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A, B, 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A, B,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A, B,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A, B,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A, B, C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1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aktivnosti, programa i projekta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Bibinje-godišnja doba, mjesto, promet, orijentacija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/kino</a:t>
                      </a:r>
                      <a:r>
                        <a:rPr lang="en-US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-Zada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 (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šk.dvorište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3.Crkva Velike Gospe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Bibinje-mjesto,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god.doba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promet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Crkva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sv.Roka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Bibinje-mjesto,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god.doba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promet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Kino –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Zada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Luka Gaženica /Zračna luka Zemun.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Crkva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sv.Roka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/kino </a:t>
                      </a:r>
                      <a:r>
                        <a:rPr lang="en-US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-Zadar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</a:t>
                      </a:r>
                      <a:endParaRPr lang="hr-HR" sz="1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-Naše mjesto–gdje se nalazim? / Zadar</a:t>
                      </a:r>
                    </a:p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Orijent.u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prostoru-ruj.</a:t>
                      </a:r>
                    </a:p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God.doba</a:t>
                      </a:r>
                      <a:endParaRPr lang="hr-HR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Sakralni objekti</a:t>
                      </a:r>
                      <a:endParaRPr lang="hr-HR" sz="1400" b="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1.kazalište/kino Zadar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Travnjaci, more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Sakralni objekti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Organizirat će se prema naputku stožera CZ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hr-HR" sz="1200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200" i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0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aktivnosti,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Učenje iz neposrednog okruženja, razvoj samostalnosti i suradništva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Ponašanje u kinu / kazalištu / muzeju / šk.knjižnici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osposobljavanje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učenika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orijentaciju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prostoru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prometu,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upoznavanje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običaja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kulturne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baštine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Ponašanje u kinu / kazalištu / muzeju / šk.knj.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1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Učiteljice, učenici, knjižničarka, 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realizacija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1-2 šk. sata, i u dogovoru s vjeroučiteljicama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Ovisno o financijskim mogućnostima roditelja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6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teret  roditelja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vrednovanje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Vrednovanje se provodi nakon svake aktivnosti. Traži se mišljenje učenika i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Lj.Delija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I.Režan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 /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Rücker</a:t>
                      </a:r>
                      <a:endParaRPr lang="hr-H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B.Šindija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J.Kevrić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M.Jelić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N.Režan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N.Kero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M.Jelić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M.Sorić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D.Spahija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D.Budiša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/Jelić</a:t>
                      </a:r>
                    </a:p>
                  </a:txBody>
                  <a:tcPr marL="45044" marR="45044" marT="0" marB="0" anchor="ctr"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cene3d>
            <a:camera prst="orthographicFront"/>
            <a:lightRig rig="soft" dir="t"/>
          </a:scene3d>
          <a:sp3d>
            <a:bevelT w="165100" prst="coolSlan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200" dirty="0"/>
              <a:t>SAMOVRJEDNOVANJE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135508"/>
              </p:ext>
            </p:extLst>
          </p:nvPr>
        </p:nvGraphicFramePr>
        <p:xfrm>
          <a:off x="539552" y="1484782"/>
          <a:ext cx="8208912" cy="514461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8926"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Uvid u nastavu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Ravnateljica i stručno razvojna služba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7501">
                <a:tc>
                  <a:txBody>
                    <a:bodyPr/>
                    <a:lstStyle/>
                    <a:p>
                      <a:r>
                        <a:rPr lang="hr-HR" sz="1800" dirty="0"/>
                        <a:t>Analiza odgojno-obrazovne </a:t>
                      </a:r>
                    </a:p>
                    <a:p>
                      <a:r>
                        <a:rPr lang="hr-HR" sz="1800" dirty="0"/>
                        <a:t>situacije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Na sjednicama RV, UV – 2 puta</a:t>
                      </a:r>
                      <a:r>
                        <a:rPr lang="hr-HR" sz="1800" baseline="0" dirty="0"/>
                        <a:t> u    polugodištu i po potrebi, 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3995">
                <a:tc>
                  <a:txBody>
                    <a:bodyPr/>
                    <a:lstStyle/>
                    <a:p>
                      <a:r>
                        <a:rPr lang="hr-HR" sz="1800" dirty="0"/>
                        <a:t>Natjecanja – školska, općinska, županijska, državna, međunarodna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Broj učenika i uspjeh na natjecanjima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7501">
                <a:tc>
                  <a:txBody>
                    <a:bodyPr/>
                    <a:lstStyle/>
                    <a:p>
                      <a:r>
                        <a:rPr lang="hr-HR" sz="1800" dirty="0"/>
                        <a:t>Planovi,</a:t>
                      </a:r>
                      <a:r>
                        <a:rPr lang="hr-HR" sz="1800" baseline="0" dirty="0"/>
                        <a:t> aktivnosti</a:t>
                      </a:r>
                      <a:r>
                        <a:rPr lang="hr-HR" sz="1800" dirty="0"/>
                        <a:t> i ostvarenja </a:t>
                      </a:r>
                    </a:p>
                    <a:p>
                      <a:r>
                        <a:rPr lang="hr-HR" sz="1800" dirty="0"/>
                        <a:t> škole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Rasprave na Vijeću učenika i Vijeću roditelja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0429">
                <a:tc>
                  <a:txBody>
                    <a:bodyPr/>
                    <a:lstStyle/>
                    <a:p>
                      <a:r>
                        <a:rPr lang="hr-HR" sz="1800" dirty="0"/>
                        <a:t>Testovi objektivnog tipa – pedagog 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b="0" baseline="0" dirty="0"/>
                        <a:t>Završni ispit iz </a:t>
                      </a:r>
                      <a:r>
                        <a:rPr lang="hr-HR" sz="1800" b="0" baseline="0" dirty="0" err="1"/>
                        <a:t>Hj</a:t>
                      </a:r>
                      <a:r>
                        <a:rPr lang="hr-HR" sz="1800" b="0" baseline="0" dirty="0"/>
                        <a:t> i mat. u 4. r.-inicijalni ispit iz mat. u 5.r.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4796"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Praćenje</a:t>
                      </a:r>
                      <a:r>
                        <a:rPr lang="hr-HR" sz="1800" b="0" baseline="0" dirty="0"/>
                        <a:t> upisa učenika u srednje škole i  njihova uspjeha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Stručno razvojna služba-suradnja sa srednjim školama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470">
                <a:tc>
                  <a:txBody>
                    <a:bodyPr/>
                    <a:lstStyle/>
                    <a:p>
                      <a:r>
                        <a:rPr lang="hr-HR" sz="1800" dirty="0" err="1"/>
                        <a:t>Samovrjednovanje</a:t>
                      </a:r>
                      <a:r>
                        <a:rPr lang="hr-HR" sz="1800" dirty="0"/>
                        <a:t> nastavnika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Ankete za učenike i roditelje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329298"/>
              </p:ext>
            </p:extLst>
          </p:nvPr>
        </p:nvGraphicFramePr>
        <p:xfrm>
          <a:off x="381000" y="707531"/>
          <a:ext cx="8382000" cy="592885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809574148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586360394"/>
                    </a:ext>
                  </a:extLst>
                </a:gridCol>
                <a:gridCol w="1704802">
                  <a:extLst>
                    <a:ext uri="{9D8B030D-6E8A-4147-A177-3AD203B41FA5}">
                      <a16:colId xmlns:a16="http://schemas.microsoft.com/office/drawing/2014/main" val="3347328379"/>
                    </a:ext>
                  </a:extLst>
                </a:gridCol>
                <a:gridCol w="1724198">
                  <a:extLst>
                    <a:ext uri="{9D8B030D-6E8A-4147-A177-3AD203B41FA5}">
                      <a16:colId xmlns:a16="http://schemas.microsoft.com/office/drawing/2014/main" val="1060175347"/>
                    </a:ext>
                  </a:extLst>
                </a:gridCol>
              </a:tblGrid>
              <a:tr h="359269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PREDMETNA  NASTAVA  (GOO)</a:t>
                      </a:r>
                      <a:endParaRPr lang="hr-HR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8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5. A, B,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6. A, B, C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A, B, 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A, B C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Prema ponudi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7607"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Gradska knjižnica</a:t>
                      </a:r>
                    </a:p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/k</a:t>
                      </a:r>
                      <a:r>
                        <a:rPr lang="en-US" sz="1400" b="0" i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azalište</a:t>
                      </a: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 kino                       - sakralni objekti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1.Bibinje-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Kobiljak</a:t>
                      </a:r>
                      <a:endParaRPr lang="hr-HR" sz="1400" b="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Kino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/kazalište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–Z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</a:t>
                      </a:r>
                    </a:p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3.Sakralni objekti-Zadar, Nin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pčelinjak –ožu.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Kino/Kazalište-Zadar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Muzej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Sakralni objekti-crkva </a:t>
                      </a:r>
                      <a:r>
                        <a:rPr lang="hr-HR" sz="1400" b="0" i="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sv.Ilije</a:t>
                      </a:r>
                      <a:r>
                        <a:rPr lang="hr-HR" sz="14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-Zadar</a:t>
                      </a:r>
                      <a:endParaRPr lang="hr-HR" sz="14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VUKOVAR – </a:t>
                      </a:r>
                      <a:r>
                        <a:rPr lang="hr-HR" sz="1400" b="1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                      grad heroj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-Ovčara, groblje,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Zadar-kino, kazalište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Sakralni objekti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Tijekom godine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312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Upozn</a:t>
                      </a:r>
                      <a:r>
                        <a:rPr lang="hr-HR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en-US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učenika</a:t>
                      </a:r>
                      <a:r>
                        <a:rPr lang="en-US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s </a:t>
                      </a:r>
                      <a:r>
                        <a:rPr lang="en-US" sz="14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povije</a:t>
                      </a:r>
                      <a:r>
                        <a:rPr lang="hr-HR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s.</a:t>
                      </a:r>
                      <a:r>
                        <a:rPr lang="en-US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en-US" sz="14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geogr</a:t>
                      </a:r>
                      <a:r>
                        <a:rPr lang="hr-HR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.znam.</a:t>
                      </a:r>
                      <a:r>
                        <a:rPr lang="hr-HR" sz="1400" b="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Razvijanje ljubavi za kazalište / kino</a:t>
                      </a:r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400" b="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učenje u neposrednoj stvarnosti</a:t>
                      </a:r>
                      <a:endParaRPr lang="hr-HR" sz="1400" b="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-upozn.kult.-histor. spomenika</a:t>
                      </a:r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Upoznati način proizvodnje meda, prodaje – poduzetn.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-Kazališne</a:t>
                      </a:r>
                      <a:r>
                        <a:rPr lang="hr-HR" sz="1400" b="0" baseline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predst. u skladu sa ŠPP.</a:t>
                      </a:r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hr-HR" sz="14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odavanje počasti poginulima</a:t>
                      </a:r>
                    </a:p>
                    <a:p>
                      <a:r>
                        <a:rPr lang="hr-HR" sz="14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Različitosti Vukov-srijemske </a:t>
                      </a:r>
                      <a:r>
                        <a:rPr lang="hr-HR" sz="1400" b="0" baseline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žup</a:t>
                      </a:r>
                      <a:r>
                        <a:rPr lang="hr-HR" sz="14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hr-HR" sz="1400" b="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-upoznati sakralne objekte u okruženju</a:t>
                      </a:r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017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Razrednici,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P,G,V,Pr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Šuma-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M, TZK</a:t>
                      </a:r>
                    </a:p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P,V,Pr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Pčelinjak- B,TZK,Pr,TK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Integr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nastava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467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Poludn.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ntegrir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nast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 1-2 sata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Poludnevna 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integr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nastava s izrađenim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zad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Poludn.terenska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i 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izvanuč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nastava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dana -1.-3.svi.23.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312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Ovisno o financijskim mogućnostima roditelja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887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Roditelji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MZOS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6564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Odnos učenika prema prirod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i, umjetnosti...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podacima poboljšavati  realiz</a:t>
                      </a:r>
                      <a:r>
                        <a:rPr lang="hr-HR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Anonimno ocjenjivanje 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aktivn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Razgovor i dojmovi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3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Jelić/Mišković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Marjanović/Sorić/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Kero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Rücker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Frleta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J.A.Sikirić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Jelić/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Melnik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M.Lonić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Rücker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N.Lonić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609600" y="228600"/>
            <a:ext cx="5134611" cy="369332"/>
          </a:xfrm>
          <a:prstGeom prst="rect">
            <a:avLst/>
          </a:prstGeom>
          <a:solidFill>
            <a:srgbClr val="F1F7A7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336600"/>
                </a:solidFill>
                <a:effectLst/>
                <a:latin typeface="Arial" pitchFamily="34" charset="0"/>
                <a:ea typeface="Times New Roman" pitchFamily="18" charset="0"/>
              </a:rPr>
              <a:t>      PRILOG 7. – IZVANUČIONIČNA  NASTAVA</a:t>
            </a:r>
            <a:endParaRPr kumimoji="0" lang="hr-HR" sz="2400" b="0" i="0" u="none" strike="noStrike" cap="none" normalizeH="0" baseline="0" dirty="0">
              <a:ln>
                <a:noFill/>
              </a:ln>
              <a:solidFill>
                <a:srgbClr val="3366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hr-H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8.           </a:t>
            </a:r>
            <a:r>
              <a:rPr lang="hr-HR" sz="2400" b="1" dirty="0"/>
              <a:t>RN – INTEGRIRANI DANI </a:t>
            </a:r>
            <a:endParaRPr lang="hr-HR" sz="3200" b="1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224663"/>
              </p:ext>
            </p:extLst>
          </p:nvPr>
        </p:nvGraphicFramePr>
        <p:xfrm>
          <a:off x="287524" y="914400"/>
          <a:ext cx="8568952" cy="5332088"/>
        </p:xfrm>
        <a:graphic>
          <a:graphicData uri="http://schemas.openxmlformats.org/drawingml/2006/table">
            <a:tbl>
              <a:tblPr/>
              <a:tblGrid>
                <a:gridCol w="1236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845044307"/>
                    </a:ext>
                  </a:extLst>
                </a:gridCol>
                <a:gridCol w="1678204">
                  <a:extLst>
                    <a:ext uri="{9D8B030D-6E8A-4147-A177-3AD203B41FA5}">
                      <a16:colId xmlns:a16="http://schemas.microsoft.com/office/drawing/2014/main" val="3522713076"/>
                    </a:ext>
                  </a:extLst>
                </a:gridCol>
                <a:gridCol w="1996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1. A, B,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2. A, B,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3. A, B, 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4. A, B, C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Ciljevi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7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Provesti korelaciju,  temu obraditi s različitih aspekata i približiti je učenicima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85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Namjena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Aktivirati učenike za praktični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 istraživački rad, poticati na 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uporabu knjiga i IT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na 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prijateljske i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suradničke odnose. Usvajanje sadržaja kroz korelaciju predmeta i usvajanje zdravih navika, osjećaja pripadnosti</a:t>
                      </a:r>
                      <a:endParaRPr lang="hr-HR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7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Nosit.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učenici,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učitelji, roditelji, vjeronauk, Ej, Nj</a:t>
                      </a:r>
                      <a:endParaRPr lang="hr-HR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realizacije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Izložba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g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rupni rad, istraživanje, plakati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1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700" b="0" dirty="0" err="1">
                          <a:latin typeface="Times New Roman"/>
                          <a:ea typeface="Times New Roman"/>
                          <a:cs typeface="Times New Roman"/>
                        </a:rPr>
                        <a:t>ik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Dan kruha-20.List.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Dani jabuka-list.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Živo/neživo-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istraž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-stu.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-Proljeće-tra.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Dan kruha-list.</a:t>
                      </a:r>
                    </a:p>
                    <a:p>
                      <a:pPr lvl="0"/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-2.a-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Međ. dan šk. knjižnica ( 27.10.)                                           </a:t>
                      </a:r>
                      <a:r>
                        <a:rPr lang="hr-HR" sz="1400" b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-2.a-Stoti dan škole-velj.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-2.a-Svj.dan pisanja pisama (11. 5.)-Majčin dan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-2.b-Sveti Nikola                          -2.b-Majčin dan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-2.b-Dan voda-ožu</a:t>
                      </a: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-Dan kruha-list.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Svj.dan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voda-ožu.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-Dan planete Zemlje-tra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-Majčin dan-svi.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-Dan kruha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-4.11. Animirani film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-31.5.-Međ.dan sporta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-Trebamo li štedjeti-kroz godinu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7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hr-HR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Razgovor s učenicima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 roditeljima  o zadovoljstvu,  primjedbama, prijedlozima  za iduću godinu. Korištenje rezultata dobre prakse.</a:t>
                      </a:r>
                      <a:endParaRPr lang="hr-HR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učitelj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Lj.Delija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I.Režan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Vjeronauk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B.Šindija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J.Kevrić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Vjeronauk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N.Režan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N.Kero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Vjeronauk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Sorić/Spahija/Budiša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Vjeronauk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09668"/>
              </p:ext>
            </p:extLst>
          </p:nvPr>
        </p:nvGraphicFramePr>
        <p:xfrm>
          <a:off x="215516" y="838200"/>
          <a:ext cx="8712968" cy="5644762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4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13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4341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RAZREDNA NASTAVA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4078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4078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19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1. A, B,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2. A, B, 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3. A,B, 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4. A,B,C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5. A, B,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6. A,B,C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7. A, B,  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8. A,B,C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Upoznavanje šireg zavičaja, kulturne baštine, razvijanje kulture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onašanja, razvijanje ljubavi prema domovini i njenim ljepotama, osjećaj pripadnosti i tolerancije, razvijanje ekološke svijesti o zaštiti prirode i životinja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5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Širenje spoznaja o raznolikosti domovine, razvijanje poštovanja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ljubavi prema ljudima i domovini. Poticanje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učenika na njegovanje i vrednovanje kulturne baštine i domovine.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5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 razredni učitelji, učenici,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roditelji, ravnateljica, turistička agencija i pojedini nastavnici, župa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98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Vransko jezero  Biograd-</a:t>
                      </a: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poludnev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Šibenik, Skradin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jednodn</a:t>
                      </a: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-agencija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Sokol.centŠibenik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 NP Krka-</a:t>
                      </a:r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Jednodn</a:t>
                      </a: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Zagreb – Hrv. zagorje                  </a:t>
                      </a:r>
                      <a:r>
                        <a:rPr lang="hr-HR" sz="15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2 dana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500" b="0" i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Vukovar</a:t>
                      </a:r>
                    </a:p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dana</a:t>
                      </a:r>
                    </a:p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1.-3.5.2022.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Izlete i ekskurzije ćemo planirati i  realizirati poštujući financijske mogućnosti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Lucida Sans Unicode" pitchFamily="34" charset="0"/>
                        <a:ea typeface="Times New Roman"/>
                        <a:cs typeface="Lucida Sans Unicode" pitchFamily="34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8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-na teret rodit.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 trošak roditelja.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MZO, roditelji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6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vrednov.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Kritički osvrt na realizaciju izleta, anketa, preko pismenih i likovnih radova vrednovati učeničke doživljaje izleta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12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Razredn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Lj.Delija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I.Režan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B.Šindija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J.Kevrić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N.Režan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N.Kero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Sorić/ Spahija/ Budiša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M.jelić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I.Mišković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Marjanović/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L.Sorić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I.Kero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A.Frleta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A.J.Sikirić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M.Lonić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A.Rücker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N.Lonić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23528" y="-46166"/>
            <a:ext cx="676307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 PRILOG </a:t>
            </a:r>
            <a:r>
              <a:rPr lang="hr-HR" dirty="0">
                <a:latin typeface="Arial" pitchFamily="34" charset="0"/>
                <a:ea typeface="Times New Roman" pitchFamily="18" charset="0"/>
              </a:rPr>
              <a:t>9</a:t>
            </a: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. – </a:t>
            </a:r>
            <a:r>
              <a:rPr kumimoji="0" lang="hr-HR" b="1" i="0" u="none" strike="noStrike" normalizeH="0" baseline="0" dirty="0">
                <a:latin typeface="Arial" pitchFamily="34" charset="0"/>
                <a:ea typeface="Times New Roman" pitchFamily="18" charset="0"/>
              </a:rPr>
              <a:t>UČENIČKI IZLETI I EKSKURZIJE</a:t>
            </a:r>
            <a:endParaRPr kumimoji="0" lang="hr-HR" b="1" i="0" u="none" strike="noStrike" normalizeH="0" baseline="0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000" i="0" u="none" strike="noStrike" normalizeH="0" baseline="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241062"/>
              </p:ext>
            </p:extLst>
          </p:nvPr>
        </p:nvGraphicFramePr>
        <p:xfrm>
          <a:off x="304800" y="762000"/>
          <a:ext cx="8534401" cy="5664643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1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 i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PROGRAM ZA UČENIKE S TEŠKOĆAMA  I SOCIJALNIM PROBLEMIMA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KREATIVNE RADIONICE ZA DAROVITE UČENIKE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Pomoći učenicima da lakše usvajaju nastavne sadržaje, bolje se socijaliziraju i postanu emocionalno stabilniji, pomoći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u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izvanučion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i terenskoj nastavi-motorički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problemi..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Pružiti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priliku nadarenim učenicima da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razvijaju  svoje sposobnosti, vještine i interese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-identifikacija darovitih ( 3.r. )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Dodatna nastava ( 1. – 8.r. )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samopouzdanje, prilagoditi sadržaje, metode i postupke učenikovim sposobnost.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kreativnost, toleranciju i stvaralačko rješavanje problema, kritičko mišljenje…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8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Pedagog, psiholog, razrednici, učitelji, roditelji,učenici, liječnik,CSS,ZZJZ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Psiholog, učitelji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dodatne nastave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, nastavnici PN, vanjski sur. Ćurko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17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Svakom učeniku pristupiti individualno,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poticati njihove talente i mogućnosti, uključiti u INA. U učenju pomoć 6 asistenata u nastavi. Suradnja s DV „Latica”, dr.Bencun Gumzej, CSS Zadar, upute roditeljima o odgoju i obraz djeteta, savjetovanje za roditelje, provođenje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test.psihomotornih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sposobnosti i određivanje primjerenih programa.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-dva x m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j.-radionice iz jezičnog i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stem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područja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-„</a:t>
                      </a: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Superpravednici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kritičkim mišljenjem do spoznaje i poštivanje ljudskih prava“-ciklus rad.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-PN-program za darovite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matem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.- DOD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         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-tijekom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god.sudj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 klubovima, ligama, projektima, radionicama, natječajima…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-princip otvorenih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vreata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“ -različiti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mogu cirkulirati kroz programe</a:t>
                      </a:r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-21.3. – Dan darovitih učenika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Cijelu nastavnu godinu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Sve aktivnosti su podložne izmjenama i uključivanje novih radionica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3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Osnivač, škola,roditelji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Pratiti uspjeh i ponašanje učenika –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samovrjednovanje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: uspjeh/neuspjeh.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Analiza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evaluacijskih lista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Rezultati na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natj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., izvješća učitelja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Pedagog: Silvana Stipić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Psiholog: D.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Švenjak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/ nastavnici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88640"/>
            <a:ext cx="641983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76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</a:t>
            </a:r>
            <a:r>
              <a:rPr kumimoji="0" lang="hr-HR" sz="1400" i="0" u="none" strike="noStrike" normalizeH="0" dirty="0">
                <a:latin typeface="Arial" pitchFamily="34" charset="0"/>
                <a:ea typeface="Times New Roman" pitchFamily="18" charset="0"/>
              </a:rPr>
              <a:t> 10</a:t>
            </a: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. – </a:t>
            </a:r>
            <a:r>
              <a:rPr kumimoji="0" lang="hr-HR" sz="1400" b="1" i="0" u="none" strike="noStrike" normalizeH="0" baseline="0" dirty="0">
                <a:latin typeface="Arial" pitchFamily="34" charset="0"/>
                <a:ea typeface="Times New Roman" pitchFamily="18" charset="0"/>
              </a:rPr>
              <a:t>PROGRAM ZA UČENIKE S TEŠKOĆAMA U RAZVOJU</a:t>
            </a:r>
            <a:endParaRPr kumimoji="0" lang="hr-HR" sz="800" b="1" i="0" u="none" strike="noStrike" normalizeH="0" baseline="0" dirty="0"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                        PROGRAM RADA S DAROVITIM UČENICIMA</a:t>
            </a:r>
            <a:endParaRPr kumimoji="0" lang="hr-HR" sz="800" b="1" i="0" u="none" strike="noStrike" normalizeH="0" baseline="0" dirty="0"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i="0" u="none" strike="noStrike" normalizeH="0" baseline="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306748"/>
              </p:ext>
            </p:extLst>
          </p:nvPr>
        </p:nvGraphicFramePr>
        <p:xfrm>
          <a:off x="304800" y="674260"/>
          <a:ext cx="8534576" cy="5591324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85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48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ŠKOLSKA ZADRUGA   “MOBA”– MLADI MASLINARI+MEDITERANSKO</a:t>
                      </a:r>
                      <a:r>
                        <a:rPr lang="hr-HR" sz="1800" b="1" baseline="0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BILJE 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IZRADA UKRASNIH PREDMETA</a:t>
                      </a:r>
                      <a:endParaRPr lang="hr-HR" sz="18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Ciljevi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Poticanje poduzetništva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usvajanje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znanja, vještina i sposobnosti , razvoj kreativnosti i upućivanje učenika na različite zanate i obrte. Stjecanje temeljnih znanja o gospodarstvu  i vođenju  poslova, stvaranje vlastitog proizvoda prema načelima uporabljivosti i ekonomičnosti, prodaja proizvoda i ulaganje u zadrugu.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Namj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Razvijati ljubav prema prirodi, poticati radne navike i timski oblik rada, razvijati ljubav prema etnografskim predmetima, stvarati i izlagati ukrasne predmete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Nositelj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Voditelji i učenici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Rad u masliniku i briga o ljekovitom bilju prema sezonskim poslovima i svakodnevno održavanje. Rad u kreativnoj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radionici – izrada ukrasnih predmeta. </a:t>
                      </a: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Skupljanje starih predmeta u selu i obogaćivanje etno zbirke u školi. Sudjelovanje na smotrama zadruga. Terenska nastava – poludnevna. Prodaja proizvoda i pokloni suradnicima.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Tijekom školske godine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–  4 sata tjedno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0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Anketni listić za učenike i roditelje. Ocjene učenika. Priznanja za sudjelovanje na smotrama.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Sudjelovanje na izložbama, smotrama, sajmovima.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 M.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Čavar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Radić   /  Lidija Sorić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27929"/>
            <a:ext cx="79603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i="0" u="none" strike="noStrike" normalizeH="0" baseline="0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PRILOG </a:t>
            </a:r>
            <a:r>
              <a:rPr kumimoji="0" lang="hr-HR" i="0" u="none" strike="noStrike" normalizeH="0" dirty="0">
                <a:latin typeface="Arial" pitchFamily="34" charset="0"/>
                <a:ea typeface="Times New Roman" pitchFamily="18" charset="0"/>
              </a:rPr>
              <a:t> 11</a:t>
            </a: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. –      </a:t>
            </a:r>
            <a:r>
              <a:rPr kumimoji="0" lang="hr-HR" b="1" i="0" u="none" strike="noStrike" normalizeH="0" baseline="0" dirty="0">
                <a:latin typeface="Arial" pitchFamily="34" charset="0"/>
                <a:ea typeface="Times New Roman" pitchFamily="18" charset="0"/>
              </a:rPr>
              <a:t>ŠKOLSKA ZADRUGA</a:t>
            </a:r>
            <a:endParaRPr kumimoji="0" lang="hr-H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3900" y="533400"/>
            <a:ext cx="7696200" cy="671290"/>
          </a:xfrm>
        </p:spPr>
        <p:txBody>
          <a:bodyPr>
            <a:normAutofit fontScale="90000"/>
          </a:bodyPr>
          <a:lstStyle/>
          <a:p>
            <a:pPr lvl="0"/>
            <a:r>
              <a:rPr lang="hr-HR" sz="3600" dirty="0">
                <a:latin typeface="Arial" pitchFamily="34" charset="0"/>
                <a:ea typeface="Times New Roman" pitchFamily="18" charset="0"/>
              </a:rPr>
              <a:t>Prilog 11.   ŠKOLSKI ŠPORTSKI KLUB</a:t>
            </a:r>
            <a:br>
              <a:rPr lang="hr-HR" sz="1600" dirty="0">
                <a:latin typeface="Arial" pitchFamily="34" charset="0"/>
              </a:rPr>
            </a:br>
            <a:endParaRPr lang="hr-HR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05998"/>
              </p:ext>
            </p:extLst>
          </p:nvPr>
        </p:nvGraphicFramePr>
        <p:xfrm>
          <a:off x="304800" y="1311812"/>
          <a:ext cx="8351218" cy="4984859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1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ŠKOLSKI ŠPORTSKI KLUB</a:t>
                      </a:r>
                      <a:endParaRPr lang="hr-HR" sz="1800" dirty="0">
                        <a:solidFill>
                          <a:schemeClr val="tx1"/>
                        </a:solidFill>
                        <a:effectLst>
                          <a:glow rad="635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Poticati na sudjelovanje i usvajanje motoričkih znanja, podizanje nivoa motoričkih sposobnosti,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razvoj talenata i sklonosti, razvoj samopouzdanja, njegovanje prijateljstva i zdravog načina života.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6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aktiv.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Poticati učenike na individualne aktivnosti i sportove, 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korisno provedeno slobodno vrijeme, natjecanja, njegovati sportsko ponašanje, naučiti pobijediti i izgubiti.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Voditelj, učenici,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Koordiniranje rada sportskih aktivnosti u školi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– nogomet, ples / ritmika, košarka, odbojka, rukomet, atletika, šah 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– moguće izmjene</a:t>
                      </a:r>
                      <a:endParaRPr lang="hr-HR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Tijekom školske godine.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Nabava sportskih rekvizita potrebnih za realizaciju programa. Odlazak na natjecanja na teret škole.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Rezultati na školskim natjecanjima.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Darko </a:t>
                      </a:r>
                      <a:r>
                        <a:rPr lang="hr-HR" sz="1800" dirty="0" err="1">
                          <a:latin typeface="Times New Roman"/>
                          <a:ea typeface="Times New Roman"/>
                          <a:cs typeface="Times New Roman"/>
                        </a:rPr>
                        <a:t>Melnik</a:t>
                      </a:r>
                      <a:endParaRPr lang="hr-HR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5404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484339"/>
              </p:ext>
            </p:extLst>
          </p:nvPr>
        </p:nvGraphicFramePr>
        <p:xfrm>
          <a:off x="395536" y="1268760"/>
          <a:ext cx="8352927" cy="506064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28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3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41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SAVJETOVALIŠTE  ZA DJECU I RODITELJE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POMOĆ NOVOPRIDOŠLIM UČENICIMA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ESTETSKO UREĐENJE ŠKOLE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Pružanje profesionalne pomoći djeci i roditeljima.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Nadoknađivanje obrazovnih razlika i deficita. Pomoć u učenju hrvatskog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jezika-pripremna ili DOP nastava </a:t>
                      </a:r>
                      <a:r>
                        <a:rPr lang="hr-HR" sz="16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Hj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Razvoj pravilnog vredno svog i tuđeg rada. Njegovati strpljenje, radišnost i samopouzd.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7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Pomoći u suočavanju i rješavanju problema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 u adaptaciji na novu sredinu. Nostrifikacija dokumenata, briga za  nabavku udžb.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Razvijati kreativne sposobnosti učenika, osjećaj za lijepo, stvarati ugodno školsko ozračje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psiholog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Učitelji, stručni suradnici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Učitelji, učenici, voditelj.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68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5 sati tjedno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Upoznavanje s program. i aktivnostima škole,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u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čenicima i nastavnicima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izrada plakata, prigodnih materijala, p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ostava izložbe, uređenje panoa...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Rujan - lipanj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Rujan – lipanj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godine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8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Na teret škole – mater.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2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Samoprocjena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Samoprocjena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Estetska analiza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D. </a:t>
                      </a:r>
                      <a:r>
                        <a:rPr lang="hr-HR" sz="16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Švenjak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S.Stipić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D.Švenjak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RN/</a:t>
                      </a: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LK, INA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Pravokutnik 3"/>
          <p:cNvSpPr/>
          <p:nvPr/>
        </p:nvSpPr>
        <p:spPr>
          <a:xfrm>
            <a:off x="611560" y="260648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76200" fontAlgn="base">
              <a:spcBef>
                <a:spcPct val="0"/>
              </a:spcBef>
              <a:spcAft>
                <a:spcPct val="0"/>
              </a:spcAft>
            </a:pPr>
            <a:r>
              <a:rPr kumimoji="0" lang="hr-HR" sz="1600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PRILOG </a:t>
            </a:r>
            <a:r>
              <a:rPr lang="hr-HR" sz="1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hr-HR" sz="1600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</a:t>
            </a:r>
            <a:r>
              <a:rPr kumimoji="0" lang="hr-HR" sz="16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SAVJETOVALIŠTE ZA DJECU I RODITELJE </a:t>
            </a:r>
            <a:endParaRPr kumimoji="0" lang="hr-HR" sz="1600" b="1" i="0" u="none" strike="noStrike" normalizeH="0" baseline="0" dirty="0">
              <a:latin typeface="Times New Roman" pitchFamily="18" charset="0"/>
              <a:cs typeface="Times New Roman" pitchFamily="18" charset="0"/>
            </a:endParaRPr>
          </a:p>
          <a:p>
            <a:pPr lvl="0" indent="76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1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-  </a:t>
            </a:r>
            <a:r>
              <a:rPr kumimoji="0" lang="hr-HR" sz="16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POMOĆ NOVOPRIDOŠLIM UČENICIMA</a:t>
            </a:r>
          </a:p>
          <a:p>
            <a:pPr lvl="0" indent="76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1600" b="1" dirty="0">
                <a:latin typeface="Times New Roman" pitchFamily="18" charset="0"/>
                <a:cs typeface="Times New Roman" pitchFamily="18" charset="0"/>
              </a:rPr>
              <a:t>                                     -  ESTETSKO UREĐENJE ŠKOLE</a:t>
            </a:r>
            <a:endParaRPr lang="hr-HR" sz="16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51520" y="40734"/>
            <a:ext cx="86764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     </a:t>
            </a:r>
          </a:p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r-HR" sz="1400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PRILOG 13. </a:t>
            </a:r>
            <a:r>
              <a:rPr kumimoji="0" lang="hr-HR" sz="14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ŠPPN - PROGRAM PREVENCIJE</a:t>
            </a:r>
            <a:r>
              <a:rPr kumimoji="0" lang="hr-HR" sz="1400" b="1" i="0" u="none" strike="noStrike" normalizeH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NASILJA</a:t>
            </a:r>
            <a:r>
              <a:rPr kumimoji="0" lang="hr-HR" sz="14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1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     </a:t>
            </a:r>
            <a:r>
              <a:rPr kumimoji="0" lang="hr-HR" sz="14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ŠPPO – PROGRAM PREVENCIJE OVISNOSTI, TRGOVINE LJUDIMA </a:t>
            </a:r>
            <a:endParaRPr kumimoji="0" lang="hr-HR" sz="1400" b="1" i="0" u="none" strike="noStrike" normalizeH="0" baseline="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400" i="0" u="none" strike="noStrike" normalizeH="0" baseline="0" dirty="0">
              <a:latin typeface="Arial" pitchFamily="34" charset="0"/>
            </a:endParaRP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26331"/>
              </p:ext>
            </p:extLst>
          </p:nvPr>
        </p:nvGraphicFramePr>
        <p:xfrm>
          <a:off x="287770" y="977086"/>
          <a:ext cx="8676456" cy="5471264"/>
        </p:xfrm>
        <a:graphic>
          <a:graphicData uri="http://schemas.openxmlformats.org/drawingml/2006/table">
            <a:tbl>
              <a:tblPr/>
              <a:tblGrid>
                <a:gridCol w="104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6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59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Aktivnost,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ŠPPN </a:t>
                      </a:r>
                      <a:endParaRPr lang="hr-HR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ŠPPO </a:t>
                      </a:r>
                      <a:endParaRPr lang="hr-HR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1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Ciljevi aktivnosti,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Zaštititi djecu od svih oblika nasilja, a u zadnje vrijeme naročito od elektroničkog nasilja</a:t>
                      </a: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Prevencija i promptno rješavanje uočenog neprihvatljivog ponašanja.</a:t>
                      </a: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Uključivanje roditelja u rad škole i zajedničko djelovanje.</a:t>
                      </a: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Suradnja s drugim institucijama.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6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Namjena aktivnosti,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Povećati razinu </a:t>
                      </a: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osvještenosti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nasilju, te smanjiti učestalost nasilja. Naviknuti učenike na  provođenje restitucije.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Razvijati samopoštovanje, naučiti kako reći „NE“, razvijati naviku zdravog života, naučiti se zaštititi od zlonamjernih osoba, uočiti i pravilno reagirati na neprihvatljivo </a:t>
                      </a: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ponaš.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koordinator-psiholog, pedagog, razrednici, svi učitelji, učenici, tehničko osoblje, roditelji, ZZJZ,policija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46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Način realizacije aktivnosti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Edukacija edukatora, rad s učenicima, rad s roditeljima, suradnja s drugim institucijama,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praćenje stručne i druge literature,   upućivanje učenika na korisno provođenje slobodnog vremena ( INA i IŠA ).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Aktivnosti vršnjaka pomagača. Dežurstva nastavnika.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1.-8.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 Za sigurno i poticajno okruženje- UNICEF – svi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„Sigurnije škole i vrtići”-Hrvatski Crveni križ i MZO-Erazmus+ projekt-priprema za sve vrste izvanrednih situacija, prva pomoć, psihosocijalna podrška – edukativni materijali, aktivnosti, alati i informacije.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godine ćemo se uključivati u radionice i predavanja ZZJZ, Službe za mentalno zdravlje, PU- prema ponudi i dogovoru.</a:t>
                      </a: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2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Tijekom godine</a:t>
                      </a: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5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troškovnik aktivnosti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ZZJZ, PU, škola</a:t>
                      </a: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Stručni skupovi – edukacija, potrebna literatura za rad s učenicima i roditeljima, dnevnice za vanjske </a:t>
                      </a: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suradnike..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Način vrednovanja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kritički osvrt na učinjeno ili nedovoljno učinjeno. Analizirati uspjeh sa suradnicima na kraju nastavne godine. Uočiti metode i postupke koji su dali najbolje rezultate.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9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Voditelj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Psiholog –</a:t>
                      </a: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Dragana Švenjak</a:t>
                      </a:r>
                      <a:r>
                        <a:rPr lang="hr-HR" sz="13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/  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Pedagog – Silvana Stipić</a:t>
                      </a:r>
                      <a:endParaRPr lang="hr-HR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702397"/>
              </p:ext>
            </p:extLst>
          </p:nvPr>
        </p:nvGraphicFramePr>
        <p:xfrm>
          <a:off x="251520" y="1124744"/>
          <a:ext cx="8640960" cy="5133982"/>
        </p:xfrm>
        <a:graphic>
          <a:graphicData uri="http://schemas.openxmlformats.org/drawingml/2006/table">
            <a:tbl>
              <a:tblPr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1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0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PROFESIONALNO INFORMIRANJE I USMJERAVANJE</a:t>
                      </a:r>
                      <a:endParaRPr lang="hr-HR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Informirati učenike o srednjim školama, programima, zanimanjima i pomoći im u odabiru škole i programa koji najbolje odgovaraju njihovim znanjima i sposobnostima.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Pomoći učenicima da odaberu onu školu i program koji će im omogućiti zadovoljstvo u budućem životu i radu.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Psiholog, pedagog, razrednici, učenici, roditelji, služba za PU - CISOK, obiteljski liječnik, medicina rada, Ured državne uprave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Praćenje učenika tijekom školovanja, davanje brošura i letaka o srednjim školama, suradnja sa srednjim školama, pano za PU, razgovor s učenicima i roditeljima, dogovor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za savjetovanje u CISOK-u,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 održavanje SR 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i RS, objava svih dostupnih informacija na web stranici škole, davanje šifri za e-upis,  pomaganje učenicima i roditeljima pri e-upisu i vođenje dokumentacije. Suradnja s Uredom državne uprave – upis učenika s teškoćama.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-neki poslovi će se raditi ONLINE</a:t>
                      </a:r>
                      <a:endParaRPr lang="hr-HR" sz="16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cijele školske godine. – naročito u 2. polugodištu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, analiza rada sa suradnicima, pomoć pojedinim učenicima pri</a:t>
                      </a:r>
                      <a:r>
                        <a:rPr lang="hr-HR" sz="16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 upisu,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 te praćenje uspjeha i ponašanja učenika u srednjim školama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Voditeljice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Silvana Stipić /</a:t>
                      </a: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razrednici 8. razreda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524000" y="532282"/>
            <a:ext cx="6477000" cy="36933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PRILOG 14. –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PROFESIONALNO USMJERAVANJE</a:t>
            </a:r>
            <a:endParaRPr kumimoji="0" lang="hr-HR" b="1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84107"/>
              </p:ext>
            </p:extLst>
          </p:nvPr>
        </p:nvGraphicFramePr>
        <p:xfrm>
          <a:off x="503548" y="533400"/>
          <a:ext cx="8136904" cy="5844184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1136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ZDRAVSTVENA I SOCIJALNA ZAŠTITA</a:t>
                      </a:r>
                      <a:endParaRPr lang="hr-H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7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KULTURNA I JAVNA DJELATNOST</a:t>
                      </a:r>
                      <a:endParaRPr lang="hr-H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Briga o zdravlju djece, rad na prevenc, razviti svijest o higijeni i čuvanju zdravlja, pomoći u socijalizaciji djece, rad na boljim odnosima, 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kulturno ponašanje, prihvaćati kulturna i javna događanja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4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Zadovoljnija i zdravija djeca u školi, u svom domu. Pomoći djeci iz deprivirajućih obitelji (droga,alkohol,kriminal)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Navesti učenike na praćenje javnih i kulturnih manifestacija te sudjelovanje u projektima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Pedagog, psiholog, ravnatelj, liječnik, CSS, policija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Učitelji, voditelji INA, Općina Bibinje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4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u="sng" dirty="0">
                          <a:latin typeface="Times New Roman"/>
                          <a:ea typeface="Times New Roman"/>
                          <a:cs typeface="Times New Roman"/>
                        </a:rPr>
                        <a:t>Cijepljenje</a:t>
                      </a:r>
                      <a:r>
                        <a:rPr lang="hr-HR" sz="1400" u="sng" baseline="0" dirty="0"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1.r.-IPV (</a:t>
                      </a:r>
                      <a:r>
                        <a:rPr lang="hr-HR" sz="1400" baseline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dj.paraliza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, 6..r. –HEPATITIS B, 8.r.-DI-TE-POLIO, HPV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-nije obavezno, 6.r.-zubne putovnice                  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400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sistematski pregledi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 5.r.,8.r., 3.r.-pregled vida, </a:t>
                      </a:r>
                      <a:r>
                        <a:rPr lang="hr-HR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visna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 težina,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6.r.-lokomotorni sustav, 7.r.-screening sluha,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sist.za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upis u 1.r.                                 ZO-5.</a:t>
                      </a: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r.-pubertet i menstruacija, 8.r.-reproduktivno zdravlje i spolno prenosive bolesti,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 suradnja s CSS, Crvenim križem, policijom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Obilježiti: Božićne i Uskrsne blagdane, Dan škole, Svi Sveti..., karneval u razredu, natjecanja, literarna zbivanja, humanitarne akcije...obilježavanje svjetskih i EU dana prema izboru nastavnika ( u prilogu 17)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 Neke aktivnosti će se odrađivati online i objavljivati u TEAMS-u i na web stranici škole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Cijelu nastavnu godinu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Tijekom  nastavne godine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Osnivač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 trošak škole, roditelja, općine, županije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vrednovanja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Sva djeca redovito cijepljena i pregledana, emocionalno i socijalno zadovoljnija djeca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Iza svake manifestacije napraviti analizu - što je bilo dobro, a što moramo mijenjati.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Voditeljica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Silvana Stipić </a:t>
                      </a: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svi</a:t>
                      </a: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32696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       PRILOG 15. – ZDRAVSTVENA I SOCIJALNA ZAŠTITA /</a:t>
            </a:r>
            <a:r>
              <a:rPr lang="hr-HR" sz="1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  KULTURNA I JAVNA DJELATNOST</a:t>
            </a:r>
            <a:endParaRPr kumimoji="0" lang="hr-HR" sz="8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  <a:endParaRPr kumimoji="0" lang="hr-HR" sz="1800" b="1" i="0" u="none" strike="noStrike" normalizeH="0" baseline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r-H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ŠKOLSKI RAZVOJNI PLAN</a:t>
            </a:r>
            <a:endParaRPr lang="hr-HR" sz="32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595571"/>
              </p:ext>
            </p:extLst>
          </p:nvPr>
        </p:nvGraphicFramePr>
        <p:xfrm>
          <a:off x="154744" y="1219200"/>
          <a:ext cx="8836855" cy="49481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{69CF1AB2-1976-4502-BF36-3FF5EA218861}</a:tableStyleId>
              </a:tblPr>
              <a:tblGrid>
                <a:gridCol w="2023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0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4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5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9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CILJEVI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METODE I AKTIVNOSTI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NUŽNI RESURSI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DATUM  ZA OSTVAR. CILJEVA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OSOBE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ZA REALIZ.</a:t>
                      </a:r>
                      <a:endParaRPr lang="hr-H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POKAZAT.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OSTVARENJA CILJEVA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99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hr-HR" sz="14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Kontinuirana edukacija za sve nastavnike, SRS i PUN vezano uz rad djece s teškoćama.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2.”MOBA”-razvoj poduzetništva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hr-H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Akreditacija za </a:t>
                      </a:r>
                      <a:r>
                        <a:rPr lang="hr-HR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project</a:t>
                      </a:r>
                      <a:r>
                        <a:rPr lang="hr-HR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ERASMUS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4.Raditi na podizanju kvalitete </a:t>
                      </a:r>
                      <a:r>
                        <a:rPr lang="hr-HR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nast.procesa</a:t>
                      </a:r>
                      <a:endParaRPr lang="hr-HR" sz="14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-motivacija </a:t>
                      </a:r>
                      <a:r>
                        <a:rPr lang="hr-HR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uč.i</a:t>
                      </a:r>
                      <a:r>
                        <a:rPr lang="hr-HR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rod.za</a:t>
                      </a:r>
                      <a:r>
                        <a:rPr lang="hr-HR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izborne predmete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-rad s darovitima u PN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-unapređenje metoda poučavanja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Aktivi u školi, UV, RV, ŽSV,  </a:t>
                      </a:r>
                      <a:r>
                        <a:rPr lang="hr-HR" sz="1600" dirty="0" err="1">
                          <a:latin typeface="Times New Roman" pitchFamily="18" charset="0"/>
                          <a:cs typeface="Times New Roman" pitchFamily="18" charset="0"/>
                        </a:rPr>
                        <a:t>međužup.aktivi</a:t>
                      </a:r>
                      <a:endParaRPr lang="hr-H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Državni, </a:t>
                      </a:r>
                      <a:r>
                        <a:rPr lang="hr-HR" sz="1600" dirty="0" err="1">
                          <a:latin typeface="Times New Roman" pitchFamily="18" charset="0"/>
                          <a:cs typeface="Times New Roman" pitchFamily="18" charset="0"/>
                        </a:rPr>
                        <a:t>webinari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, razgovor, suradnja,                           e-učenje</a:t>
                      </a:r>
                    </a:p>
                    <a:p>
                      <a:pPr lvl="0"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Erasmus-mobilnost</a:t>
                      </a:r>
                    </a:p>
                    <a:p>
                      <a:pPr lvl="0"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Priprema dokumentacije,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Dobra IT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Internet,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Financ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. sredstva za: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edukacije, nabavu potrebnih materijala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Tijekom godine i nastavak u idućim godinama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Ravnatelj, djelatnici, </a:t>
                      </a: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Žup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. ured, Općina Bibinje, MZO, AZOO </a:t>
                      </a: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Carnet</a:t>
                      </a:r>
                      <a:endParaRPr lang="hr-HR" sz="16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Vanjski stručnjaci </a:t>
                      </a: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koordinat.u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školi,                      -tim za kvalitetu</a:t>
                      </a:r>
                    </a:p>
                    <a:p>
                      <a:pPr algn="ctr"/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roditelji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Uspješno završena </a:t>
                      </a:r>
                      <a:r>
                        <a:rPr lang="hr-HR" sz="1600" dirty="0" err="1">
                          <a:latin typeface="Times New Roman" pitchFamily="18" charset="0"/>
                          <a:cs typeface="Times New Roman" pitchFamily="18" charset="0"/>
                        </a:rPr>
                        <a:t>šk.god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 s dobrim iskustvima i novim saznanjima na području odgoja i obrazovanja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A4A2DC-9513-4633-A441-079F4EC8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71710"/>
            <a:ext cx="6970200" cy="747490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r>
              <a:rPr lang="hr-HR" b="1" dirty="0"/>
              <a:t>ERASMUS </a:t>
            </a:r>
            <a:r>
              <a:rPr lang="hr-HR" b="1" dirty="0">
                <a:solidFill>
                  <a:schemeClr val="tx1"/>
                </a:solidFill>
              </a:rPr>
              <a:t>+„</a:t>
            </a:r>
            <a:r>
              <a:rPr lang="hr-HR" b="1" dirty="0" err="1">
                <a:solidFill>
                  <a:schemeClr val="tx1"/>
                </a:solidFill>
              </a:rPr>
              <a:t>Bridging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the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gap</a:t>
            </a:r>
            <a:r>
              <a:rPr lang="hr-HR" b="1" dirty="0">
                <a:solidFill>
                  <a:schemeClr val="tx1"/>
                </a:solidFill>
              </a:rPr>
              <a:t>” </a:t>
            </a:r>
          </a:p>
        </p:txBody>
      </p:sp>
      <p:sp>
        <p:nvSpPr>
          <p:cNvPr id="3" name="Podnaslov 4">
            <a:extLst>
              <a:ext uri="{FF2B5EF4-FFF2-40B4-BE49-F238E27FC236}">
                <a16:creationId xmlns:a16="http://schemas.microsoft.com/office/drawing/2014/main" id="{F22E0A6B-124C-4AD5-91FA-630F36D31C77}"/>
              </a:ext>
            </a:extLst>
          </p:cNvPr>
          <p:cNvSpPr txBox="1">
            <a:spLocks/>
          </p:cNvSpPr>
          <p:nvPr/>
        </p:nvSpPr>
        <p:spPr>
          <a:xfrm>
            <a:off x="304800" y="1447800"/>
            <a:ext cx="8534400" cy="1219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hr-HR" sz="2400" dirty="0">
                <a:solidFill>
                  <a:schemeClr val="tx1"/>
                </a:solidFill>
              </a:rPr>
              <a:t>Ciljano područje: </a:t>
            </a:r>
            <a:r>
              <a:rPr lang="hr-HR" sz="2400" b="1" dirty="0">
                <a:solidFill>
                  <a:schemeClr val="tx1"/>
                </a:solidFill>
              </a:rPr>
              <a:t>inkluzija djece s posebnim potrebama, nacionalne manjine, socijalno deprivirane, darovite, migrante</a:t>
            </a:r>
            <a:r>
              <a:rPr lang="hr-HR" sz="2400" dirty="0">
                <a:solidFill>
                  <a:schemeClr val="tx1"/>
                </a:solidFill>
              </a:rPr>
              <a:t>…</a:t>
            </a:r>
          </a:p>
          <a:p>
            <a:pPr>
              <a:buFontTx/>
              <a:buChar char="-"/>
            </a:pPr>
            <a:r>
              <a:rPr lang="hr-HR" sz="2400" dirty="0">
                <a:solidFill>
                  <a:schemeClr val="tx1"/>
                </a:solidFill>
              </a:rPr>
              <a:t>Trajanje projekta: 1.9.2021. – 1.3. 2022. </a:t>
            </a:r>
          </a:p>
          <a:p>
            <a:pPr>
              <a:buFontTx/>
              <a:buChar char="-"/>
            </a:pPr>
            <a:endParaRPr lang="hr-HR" sz="2400" dirty="0">
              <a:solidFill>
                <a:schemeClr val="tx1"/>
              </a:solidFill>
            </a:endParaRP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82BF89C2-942B-4265-A793-F0476D072F16}"/>
              </a:ext>
            </a:extLst>
          </p:cNvPr>
          <p:cNvSpPr/>
          <p:nvPr/>
        </p:nvSpPr>
        <p:spPr>
          <a:xfrm>
            <a:off x="381000" y="3116700"/>
            <a:ext cx="8458200" cy="293452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DISEMINACIJA: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Darko </a:t>
            </a:r>
            <a:r>
              <a:rPr lang="hr-H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Melnik</a:t>
            </a: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Ana Tadić-Marjanović</a:t>
            </a:r>
            <a:endParaRPr lang="hr-HR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briga o mentalnom zdravlju kroz fizičke aktivnosti i zdravu prehranu</a:t>
            </a:r>
            <a:endParaRPr lang="hr-HR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Monika </a:t>
            </a:r>
            <a:r>
              <a:rPr lang="hr-H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Peša</a:t>
            </a: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Marijana </a:t>
            </a:r>
            <a:r>
              <a:rPr lang="hr-H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Kandić</a:t>
            </a:r>
            <a:endParaRPr lang="hr-HR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prisustvovati brojnim online predavanjima na engleskom jeziku međunarodni </a:t>
            </a:r>
            <a:r>
              <a:rPr lang="hr-H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eTwinning</a:t>
            </a: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projekti</a:t>
            </a: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322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4848F7-C326-49DB-89A2-144AC8808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28600"/>
            <a:ext cx="7620000" cy="823690"/>
          </a:xfrm>
        </p:spPr>
        <p:txBody>
          <a:bodyPr/>
          <a:lstStyle/>
          <a:p>
            <a:r>
              <a:rPr lang="hr-HR" b="1" dirty="0"/>
              <a:t>ERASMUS </a:t>
            </a:r>
            <a:r>
              <a:rPr lang="hr-HR" b="1" dirty="0">
                <a:solidFill>
                  <a:schemeClr val="tx1"/>
                </a:solidFill>
              </a:rPr>
              <a:t>+„</a:t>
            </a:r>
            <a:r>
              <a:rPr lang="hr-HR" b="1" dirty="0" err="1">
                <a:solidFill>
                  <a:schemeClr val="tx1"/>
                </a:solidFill>
              </a:rPr>
              <a:t>Bridging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the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gap</a:t>
            </a:r>
            <a:r>
              <a:rPr lang="hr-HR" b="1" dirty="0">
                <a:solidFill>
                  <a:schemeClr val="tx1"/>
                </a:solidFill>
              </a:rPr>
              <a:t>” </a:t>
            </a:r>
            <a:endParaRPr lang="hr-HR" b="1" dirty="0"/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C95E560C-4E4C-4DAB-871C-A6CEC97488D2}"/>
              </a:ext>
            </a:extLst>
          </p:cNvPr>
          <p:cNvSpPr/>
          <p:nvPr/>
        </p:nvSpPr>
        <p:spPr>
          <a:xfrm>
            <a:off x="419100" y="1524000"/>
            <a:ext cx="8305800" cy="441261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hr-H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DISEMINACIJA: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hr-HR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Marta Škunca, Jasminka </a:t>
            </a:r>
            <a:r>
              <a:rPr lang="hr-H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Adžić</a:t>
            </a: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Sikirić</a:t>
            </a:r>
            <a:endParaRPr lang="hr-HR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naučiti diferencirati sadržaje i načine rada, naučiti razne metode evaluacije</a:t>
            </a:r>
            <a:endParaRPr lang="hr-HR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hr-H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Kristyna</a:t>
            </a: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Rygolova</a:t>
            </a:r>
            <a:endParaRPr lang="hr-HR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jačanje </a:t>
            </a:r>
            <a:r>
              <a:rPr lang="hr-HR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socio</a:t>
            </a: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-emocionalne inteligencije učenika</a:t>
            </a:r>
            <a:endParaRPr lang="hr-HR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Dijana Spahija, Marina Lisica</a:t>
            </a:r>
            <a:endParaRPr lang="hr-HR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kritičko mišljenje, projektna i problemska nastava, </a:t>
            </a:r>
            <a:r>
              <a:rPr lang="hr-H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igrifikacija</a:t>
            </a: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obrnuta učionica</a:t>
            </a:r>
            <a:endParaRPr lang="hr-HR" sz="24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nove metode rada</a:t>
            </a: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0827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4015DB-E302-456B-84B9-FB56EB5E6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199"/>
            <a:ext cx="8610600" cy="836869"/>
          </a:xfr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algn="ctr"/>
            <a:b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 Hrvatska / European Talent Centre Croatia</a:t>
            </a:r>
            <a:b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AFE92E0C-32E3-40E0-AE57-BC6B51581A59}"/>
              </a:ext>
            </a:extLst>
          </p:cNvPr>
          <p:cNvSpPr/>
          <p:nvPr/>
        </p:nvSpPr>
        <p:spPr>
          <a:xfrm>
            <a:off x="1230619" y="1535847"/>
            <a:ext cx="6477351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TOČKA IZVRSNOSTI - od 2.3.2020.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BA809640-2E48-4867-9B2A-B0CE41FAF933}"/>
              </a:ext>
            </a:extLst>
          </p:cNvPr>
          <p:cNvSpPr/>
          <p:nvPr/>
        </p:nvSpPr>
        <p:spPr>
          <a:xfrm>
            <a:off x="685799" y="2330289"/>
            <a:ext cx="7772400" cy="2540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Planirane aktivnosti: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Nastaviti identifikaciju i tretman darovitih učenika u školi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Trajno raditi na jačanju kompetencija stručnog kadra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Oformiti nove skupine za podršku darovitih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Postati županijsko središte za podršku darovitim učenicima</a:t>
            </a:r>
          </a:p>
          <a:p>
            <a:pPr marL="342900" lvl="0" indent="-342900"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Prezentirati naš rad na nacionalnoj razini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5EAE8F3F-0125-46E3-9E86-CD292F1D7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295" y="5353965"/>
            <a:ext cx="7620000" cy="150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8947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2395FF6B-7D41-4DA8-AEA3-C3D2070B1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883579"/>
              </p:ext>
            </p:extLst>
          </p:nvPr>
        </p:nvGraphicFramePr>
        <p:xfrm>
          <a:off x="381000" y="685801"/>
          <a:ext cx="8382001" cy="5887819"/>
        </p:xfrm>
        <a:graphic>
          <a:graphicData uri="http://schemas.openxmlformats.org/drawingml/2006/table">
            <a:tbl>
              <a:tblPr/>
              <a:tblGrid>
                <a:gridCol w="819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18219637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9588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SHEMA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ŠK. VOĆA / MLIJEKA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TJEDAN ZDRAVOG DORUČKA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MEDA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MOTORIKA I ZABORAVLJ. IGRE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 SVIJETU LIKOVNIH </a:t>
                      </a:r>
                    </a:p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UMJETNIKA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08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1.-8.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2.A, PB, 4.r.,PN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1.a,b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1.a,b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-smanjiti unos masti, šećera i soli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-dati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. svježe voće i mlijeko- ZO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Živjeti zdravo-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doručak je osnova za ostatak dana</a:t>
                      </a:r>
                      <a:endParaRPr lang="hr-HR" sz="1400" u="non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Isticati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nutric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svojstva meda, korist i proizvodnja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u="non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Razvoj fine motorike šake- pletemo prstićima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Upoznati život, rad i djelo najvećih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lik.umjet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6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-promovirati zdrave prehrambene navike djece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-dobar izbor namirnica može ugasiti želju za nezdravom hranom,</a:t>
                      </a:r>
                      <a:endParaRPr lang="hr-HR" sz="11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konzum.meda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umjesto slatkiša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Zaborav.igre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-iz programa NTC sustava učenja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Razvoj inicijative,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samopouzd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kreat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izraž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., suradnja,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1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Kaufland,MZO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učit.,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kuharica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HZZJ, učiteljice kuharica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Nastavnici i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Učit.,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Učiteljica,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71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realizac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Uč.1.-8.-svježe voće i mlijeko 1xtj za RN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plakati,predav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Priprema i 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konzum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. zdrave hrane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hr-HR" sz="14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Što i zašto ne jedu pripadnici glavnih svjetskih religija-V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predmete,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plakate, degustaciju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Igranje igara za razvoj motorike i fine motorike, gibanje tijela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Oblikovanje u području lik.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umjetn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2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Vrijeme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Tijekom godine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10-14.li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topad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prosinac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1.pol.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EU, MZOS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županija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05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Pratiti učenike koliko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i kako jedu voće i piju mlijeko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Primjena u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svakodn.životu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prezentacija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Bolja motorika 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grafomotorika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Izložba radova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4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Predmet.učitelj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Kuharica / svi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učiteljice,PB,V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, Pr.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Delija/ </a:t>
                      </a:r>
                      <a:r>
                        <a:rPr lang="hr-HR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I.Režan</a:t>
                      </a:r>
                      <a:endParaRPr lang="hr-HR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Delija/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I.Režan</a:t>
                      </a:r>
                      <a:endParaRPr lang="hr-H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Delija/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I.Režan</a:t>
                      </a:r>
                      <a:endParaRPr lang="hr-H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B5024E8E-B3F8-49F9-B910-AE44D691E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37011"/>
            <a:ext cx="4788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9565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558504"/>
              </p:ext>
            </p:extLst>
          </p:nvPr>
        </p:nvGraphicFramePr>
        <p:xfrm>
          <a:off x="209549" y="679490"/>
          <a:ext cx="8724902" cy="6010574"/>
        </p:xfrm>
        <a:graphic>
          <a:graphicData uri="http://schemas.openxmlformats.org/drawingml/2006/table">
            <a:tbl>
              <a:tblPr/>
              <a:tblGrid>
                <a:gridCol w="857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7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14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86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5624">
                  <a:extLst>
                    <a:ext uri="{9D8B030D-6E8A-4147-A177-3AD203B41FA5}">
                      <a16:colId xmlns:a16="http://schemas.microsoft.com/office/drawing/2014/main" val="1550615432"/>
                    </a:ext>
                  </a:extLst>
                </a:gridCol>
              </a:tblGrid>
              <a:tr h="410723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CVRČAK I MRAV pozdrav</a:t>
                      </a: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iz kuhinje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POŠTOVANJE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MOJE MJESTO U ZAVIČAJU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 DRUŠTVU HRV. VLADARA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MALI ZNANSTVEN.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37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3.r.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4.a,b,c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4.a,b,c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52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-važnost zdrave prehrane, smanjiti bacanje hrane, poticati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kreat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u kuhinji, sudjelovati u izradi zimnice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Razvijanje </a:t>
                      </a:r>
                      <a:r>
                        <a:rPr lang="hr-HR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pozit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slike o sebi, uvažavanje drugih, razv. </a:t>
                      </a:r>
                      <a:r>
                        <a:rPr lang="hr-HR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suradn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odnosa i </a:t>
                      </a:r>
                      <a:r>
                        <a:rPr lang="hr-HR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komunik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kompetencije</a:t>
                      </a: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će samostalnim i vođenim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istraž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proširiti znanja o svom mjestu i njegovu utjecaju na život u zavičaju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Saznati više o prošlosti, hrv.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kralj., knez., grbu-nastanak i značenje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Podići razinu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interesa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prir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znan. (STEM područje). Razvoj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kompet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učitelja za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poučav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znanosti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timski rad, razvijati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poduzetn.i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snalažljivost,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kreativn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osjećaj za dijeljenje hrane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Postati tolerantna osoba, naučiti poštovati odrasle i mlađe</a:t>
                      </a: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Poticati istraživački rad, suradničke odnose, učiti prezentirati uradak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Razvijati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odgov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ponašanje prema naslijeđu i zaslužnim ljudima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Stvarati bazu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didakt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mater.-pokusi,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poučav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znanosti u ranijoj 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dobi,inovat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metode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Učit.,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 i </a:t>
                      </a:r>
                      <a:r>
                        <a:rPr lang="hr-HR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Učenici, učit.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Učit.,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Učit.,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3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realizac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Sami pripremati neke obroke, štednja,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iskorištav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namirnica, podjela i konzumacija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Radionice, </a:t>
                      </a:r>
                      <a:r>
                        <a:rPr lang="hr-HR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istraž.rad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Podjela zadataka, timski rad,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istraž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., odabir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inform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.,  prezentacija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Istraživanje, služenje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razl.izvorima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inf.,plakati</a:t>
                      </a:r>
                      <a:endParaRPr lang="hr-HR" sz="1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Prikuplj.didakt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mater.-pokusi, analize, zaključci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Cijelu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Cijelu godinu</a:t>
                      </a: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Studeni-svibanj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2.pol.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hr-H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5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samovrednovanje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Ponašanje </a:t>
                      </a:r>
                      <a:r>
                        <a:rPr lang="hr-HR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prezentacija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prezentacija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samovrednovanje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0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B.Šindija</a:t>
                      </a:r>
                      <a:endParaRPr lang="hr-HR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N.Režan</a:t>
                      </a:r>
                      <a:r>
                        <a:rPr lang="hr-HR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N.Kero</a:t>
                      </a:r>
                      <a:endParaRPr lang="hr-HR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N.Režan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 / 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N.Kero</a:t>
                      </a:r>
                      <a:endParaRPr lang="hr-H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Sorić/Spahija/ Budiša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Sorić/Spahija/ Budiša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BD05332-91FD-4DFE-BD34-AAB95F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52400"/>
            <a:ext cx="4788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997471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128344"/>
              </p:ext>
            </p:extLst>
          </p:nvPr>
        </p:nvGraphicFramePr>
        <p:xfrm>
          <a:off x="228599" y="685800"/>
          <a:ext cx="8686801" cy="5717924"/>
        </p:xfrm>
        <a:graphic>
          <a:graphicData uri="http://schemas.openxmlformats.org/drawingml/2006/table">
            <a:tbl>
              <a:tblPr/>
              <a:tblGrid>
                <a:gridCol w="1066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18584642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611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Žene u znanosti 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Nepravedna znanost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Putujemo Europom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Veliki uče male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UMJETNOST OTPADA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34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6.r.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6.r. i ostali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6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Segoe UI" panose="020B0502040204020203" pitchFamily="34" charset="0"/>
                          <a:cs typeface="Times New Roman" panose="02020603050405020304" pitchFamily="18" charset="0"/>
                        </a:rPr>
                        <a:t>Projektom se  želi osvijestiti uloga žena u znanosti. 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Podučiti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o nepravdi učinjenoj nizu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znanstv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genija koji su ostali bez  priznanja za najveća otkrića</a:t>
                      </a:r>
                      <a:endParaRPr lang="hr-HR" sz="1400" u="non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ishode  M, Inf., G 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međupredmet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tema upotrijebiti za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planir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obiteljskog putovanja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približiti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RN STEM područje. -pokazati da su prirodne znanost svugdje oko nas i jako su zanimljive.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Reciklaža-skupljati čepove boca. Dio prodati za hum. svrhe-za djecu s teškoćama.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38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 RH su 46% znanstvenika žene. Želimo osnažiti naše  učenice da ne odustaju od znanosti 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Istaživački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rad, rasprave o etici, nepravdi,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znanstv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otkrićima. Autorsko pravo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Učenici istražuju,  koriste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razl.izvore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 strategije učenja i primjene ih na  rješavanje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prob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 životu.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PN  izvode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eksperim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 malenima. Maleni istražuju nešto novo a stariji im objasne zašto je to tako.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Otpad se može korisno upotrijebit-Od dijela napraviti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umjetn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instalaciju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M, TK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K,M, Ej, F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M,Geo.,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B, K, F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Pr,B,LK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0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Istraživanje, prezent.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Istraživanje, prezent.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Istraživ., planiranje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 razredu, dvorištu, holu škole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Skupljanje, prodaja, izrada instalacije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0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Kroz god.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2.pol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Tra-lip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2.pol.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2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2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Rubrikom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Rubrikom, izložba-svi-lip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Rubrikom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listić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Oslikan zid čepovima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3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Peša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Joja</a:t>
                      </a:r>
                      <a:endParaRPr lang="hr-HR" sz="14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Stojanov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,/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Peša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</a:p>
                    <a:p>
                      <a:pPr algn="ctr"/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Lonić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/Brkić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Magdalenić,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Peša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M.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Lonić</a:t>
                      </a:r>
                      <a:endParaRPr lang="hr-H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Stojanov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</a:p>
                    <a:p>
                      <a:pPr algn="ctr"/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Marjanović/</a:t>
                      </a:r>
                    </a:p>
                    <a:p>
                      <a:pPr algn="ctr"/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Brkić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Stojanov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/Radić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BD05332-91FD-4DFE-BD34-AAB95F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52400"/>
            <a:ext cx="4788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016906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08D5AF-6E8D-43FA-A273-03F5C9583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19" y="261594"/>
            <a:ext cx="7680960" cy="424206"/>
          </a:xfrm>
        </p:spPr>
        <p:txBody>
          <a:bodyPr>
            <a:noAutofit/>
          </a:bodyPr>
          <a:lstStyle/>
          <a:p>
            <a:r>
              <a:rPr lang="hr-HR" sz="2800" b="1" dirty="0">
                <a:latin typeface="Arial" pitchFamily="34" charset="0"/>
                <a:ea typeface="Times New Roman" pitchFamily="18" charset="0"/>
              </a:rPr>
              <a:t> PRILOG 16 -   PROJEKTI</a:t>
            </a:r>
            <a:endParaRPr lang="hr-HR" sz="2800" dirty="0"/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1F5C9C75-BC6A-47D9-A282-8A529822E8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533884"/>
              </p:ext>
            </p:extLst>
          </p:nvPr>
        </p:nvGraphicFramePr>
        <p:xfrm>
          <a:off x="228599" y="795902"/>
          <a:ext cx="8686801" cy="5963984"/>
        </p:xfrm>
        <a:graphic>
          <a:graphicData uri="http://schemas.openxmlformats.org/drawingml/2006/table">
            <a:tbl>
              <a:tblPr/>
              <a:tblGrid>
                <a:gridCol w="1066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18584642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991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BOŽIĆNI SAJAM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MARIJINI OBROCI </a:t>
                      </a:r>
                      <a:endParaRPr lang="hr-HR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SVETE SLIČICE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KORAČAJUĆI PREMA BOŽIĆU</a:t>
                      </a:r>
                      <a:endParaRPr lang="hr-HR" sz="1400" b="1" u="none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400" b="1" u="none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34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svi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3.-8.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iz 4.,6. 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5.a, 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6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Izrada ukrasa, čestitki, kolača za prodaju tijekom Božić. blagdana</a:t>
                      </a: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Prepoznati Božju dobrotu u stvarima koje su nam darovane i uočiti kako Bog ne napušta </a:t>
                      </a:r>
                      <a:r>
                        <a:rPr lang="hr-HR" sz="14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čovj</a:t>
                      </a: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sakuplj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proučavanje i istraživanje motiva prikupljenih svetih sličica i molitvi na pozadini sličica</a:t>
                      </a:r>
                    </a:p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Poticati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samostal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prenošenje općeljudskih 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kršćan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vrijednosti te izgradnja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kršć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solidarnosti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32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Razvijati poduzet.-odabir, nabava mater., izrada, prodaja, zarada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Vjeru, tradiciju Crkve i Božju objavu povezati s životnim iskust.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istraživanje vjere, svetaca i tradicije kroz prikaze na svetim sličicama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Povezati crkveni nauk sa životnim iskustvom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kako bi se ostvarilo potpunije upoznav. katoličke vjere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Učitelji,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5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vjeronauk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vjeronauk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Učiteljica, </a:t>
                      </a:r>
                      <a:r>
                        <a:rPr lang="hr-HR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0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Izrada i prodaja proizvoda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Skupljanje novca za </a:t>
                      </a:r>
                      <a:r>
                        <a:rPr lang="hr-HR" sz="14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škol.djece</a:t>
                      </a: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Africi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rad u paru, skupini, individualni rad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Istraživački rad Oslikav. događaja prije i iza Isusova rođenja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0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1.pol. do Božića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sati -1.pol.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2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2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Izložba i zarada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Samovred</a:t>
                      </a:r>
                      <a:r>
                        <a:rPr lang="hr-HR" sz="14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učenika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radovi na panou, web, prezent, videa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Zadovoljstvo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3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svi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5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Jelić/ </a:t>
                      </a:r>
                      <a:r>
                        <a:rPr lang="hr-HR" sz="1500" b="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Rücker</a:t>
                      </a:r>
                      <a:endParaRPr lang="hr-HR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Rücker</a:t>
                      </a:r>
                      <a:endParaRPr lang="hr-H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9028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756962"/>
              </p:ext>
            </p:extLst>
          </p:nvPr>
        </p:nvGraphicFramePr>
        <p:xfrm>
          <a:off x="304800" y="631586"/>
          <a:ext cx="8534400" cy="6098451"/>
        </p:xfrm>
        <a:graphic>
          <a:graphicData uri="http://schemas.openxmlformats.org/drawingml/2006/table">
            <a:tbl>
              <a:tblPr/>
              <a:tblGrid>
                <a:gridCol w="93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7004">
                  <a:extLst>
                    <a:ext uri="{9D8B030D-6E8A-4147-A177-3AD203B41FA5}">
                      <a16:colId xmlns:a16="http://schemas.microsoft.com/office/drawing/2014/main" val="274705268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KLOKAN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VEČER  MATEMATIKE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FESTIVAL ZNANOSTI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MATEMATIČKA LIGA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FESTIVAL MATEMATIKE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08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2.-8-r.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1.- 6.r.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3.,4.r. i PN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I 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3.-8.r.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0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Uključiti se u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međunar.projekt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razvijati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istraž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rad,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poticati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kvalit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timsku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suradnju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Uključiti se u istraživanje prema zadanoj temi-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popularizacija matematike te poticanja zajedništva i timskog rada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popularizacija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matemat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znanosti i podizanje stupnja znanja matematike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Rješavanje logičkih i kombinatornih zadataka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Raditi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matematiku na drugačiji način i učiniti je zabavnom, 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Poticati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uč.na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uključivanje u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znanstv.rad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kroz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razl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aspekte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veća motivacija učenika i njihovih mentora u radu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kroz timsko rješavanje uče se modernom obliku rada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5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Nosit.aktiv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Uč.i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nast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Učit.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., rodit.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Prir.gr.pred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i 3.,4.r.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ekipe po 2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Rješavanje zadataka po razredima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Sudjelovanje u natjecanju učenika i roditelja-ONLINE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Praktični radovi, istraživanje, bilježenje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podat.,plakati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gradiva prethodnih razreda i logičko-kombinatornih zadataka.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 čine 4 učenika. U  90’ rješavaju 45 zadataka različite zahtjevnosti.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2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24. ožujka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2.prosinca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travanj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60’-</a:t>
                      </a:r>
                      <a:r>
                        <a:rPr lang="hr-HR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JESENSKO, ZIMSKO, PROLJ. i LJETNO kolo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svibanj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Rodit.-15kn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Sveuč.u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Zadru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 do 3000 kn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4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Rezultati i nagrade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anket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 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učenike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roditelje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prezentacija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Uspjeh po kolima se zbraja i pobjednici dobiju nagrade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Rezultati na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Uč.na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DOD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analiz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zadatke i dijele stečeno iskustvo ostalim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4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RN,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Peša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RN/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Koritnik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Peša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Nastavnici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Koritnik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Koritnik</a:t>
                      </a:r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BD05332-91FD-4DFE-BD34-AAB95F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37011"/>
            <a:ext cx="838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 POPULARIZACIJE MATEMATIKE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09234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B7958C-C690-4077-8033-D7BE20CEF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0"/>
            <a:ext cx="8839200" cy="685800"/>
          </a:xfrm>
        </p:spPr>
        <p:txBody>
          <a:bodyPr>
            <a:noAutofit/>
          </a:bodyPr>
          <a:lstStyle/>
          <a:p>
            <a:pPr algn="ctr"/>
            <a:r>
              <a:rPr lang="hr-HR" sz="2400" b="1" dirty="0">
                <a:latin typeface="Arial" pitchFamily="34" charset="0"/>
                <a:ea typeface="Times New Roman" pitchFamily="18" charset="0"/>
              </a:rPr>
              <a:t>PRILOG 16 -   PROJEKTI POPULARIZACIJE PRIRODNE GRUPE PREDMETA</a:t>
            </a:r>
            <a:endParaRPr lang="hr-HR" sz="2400" dirty="0"/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B1F41C4C-79CE-43F3-8097-2A94D76F2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814612"/>
              </p:ext>
            </p:extLst>
          </p:nvPr>
        </p:nvGraphicFramePr>
        <p:xfrm>
          <a:off x="381000" y="990600"/>
          <a:ext cx="8534400" cy="5579587"/>
        </p:xfrm>
        <a:graphic>
          <a:graphicData uri="http://schemas.openxmlformats.org/drawingml/2006/table">
            <a:tbl>
              <a:tblPr/>
              <a:tblGrid>
                <a:gridCol w="93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7004">
                  <a:extLst>
                    <a:ext uri="{9D8B030D-6E8A-4147-A177-3AD203B41FA5}">
                      <a16:colId xmlns:a16="http://schemas.microsoft.com/office/drawing/2014/main" val="274705268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Opseg Zemlje 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Što bi rekao Pitagora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Gibajmo se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Struja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Fibonacciev</a:t>
                      </a:r>
                      <a:r>
                        <a:rPr lang="hr-H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niz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08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8.a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0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Izmjeriti opseg Zemlje pomoću štapa i sunčeve sjene, kao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Eratosten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hr-HR" sz="11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Povezivanje i primjena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grad. s rješavanjem problema u životu.</a:t>
                      </a:r>
                      <a:endParaRPr lang="en-US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ishode F, M, Inf., TZK koristiti za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svoje brzine i prikazivati je na različite načine.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rimjeniti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stečeno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znanje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fizike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Izrada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didakt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mater. za RN</a:t>
                      </a:r>
                      <a:endParaRPr lang="hr-HR" sz="11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Povezati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beskonač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niz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prir.brojeva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 izgledom i građom živoga svijeta u prirodi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poticanja log.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mišlj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mat.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sposobn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kreat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stvaralaštva i inovativnosti</a:t>
                      </a:r>
                      <a:endParaRPr lang="hr-HR" sz="11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poticanja logičkog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mišlj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mat.sposob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kreat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 stvaralaštva i inovativnosti, rad u grupi, socijalizacija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 učenici vide da svoje znanje mogu koristiti na svojim svakodnevnim aktivnostima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gr.-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izrađivati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kutije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unutar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kojih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biti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strujni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krug</a:t>
                      </a:r>
                      <a:endParaRPr lang="hr-HR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2.gr.-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izrađivat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podloge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izradu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kviza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-pojava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Fib.niza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kod biljaka, životinja, čovjeka</a:t>
                      </a:r>
                    </a:p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Odnosi mjera se približavaju br. </a:t>
                      </a:r>
                      <a:r>
                        <a:rPr lang="hr-HR" sz="1400" b="0" i="1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fi.</a:t>
                      </a:r>
                      <a:endParaRPr lang="hr-HR" sz="1400" i="1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5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Nosit.aktiv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Učitelji M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Nast.M,učenici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F, M, inf., TZK</a:t>
                      </a:r>
                      <a:endParaRPr lang="hr-HR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Učitelji M i B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 dvorištu škole mjeriti 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pribl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Izrač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opseg </a:t>
                      </a:r>
                      <a:endParaRPr lang="hr-HR" sz="11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samost</a:t>
                      </a:r>
                      <a:r>
                        <a:rPr lang="hr-HR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i u </a:t>
                      </a:r>
                      <a:r>
                        <a:rPr lang="hr-HR" sz="1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grup</a:t>
                      </a:r>
                      <a:r>
                        <a:rPr lang="hr-HR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na satu i kod kuće istražuju i </a:t>
                      </a:r>
                      <a:r>
                        <a:rPr lang="hr-HR" sz="1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rješavau</a:t>
                      </a:r>
                      <a:r>
                        <a:rPr lang="hr-HR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zad</a:t>
                      </a:r>
                      <a:r>
                        <a:rPr lang="hr-HR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Mjerenja, izračuni, uporaba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Rad u 2.gr.-kod točnog odg. žarulja će zasvijetliti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Grupe- istraživanje,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prezent.,radionice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3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Ožujak 2023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2.pol.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ožujak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Lis-pro.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4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Uč.prezent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rješenja na satu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prezent. rješenja na satu. </a:t>
                      </a:r>
                      <a:endParaRPr lang="en-US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Rubrikom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Primjena u nastavi-ponavljanje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Izložba plakata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4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M.Peša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M.Peša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Koritnik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/Magdalenić/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Melnik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/Brkić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A.B.Brkić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M.Koritnik</a:t>
                      </a:r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9692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E567B9-80F1-451C-AEBD-C3F1BAEE4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19" y="401905"/>
            <a:ext cx="7680960" cy="271806"/>
          </a:xfrm>
        </p:spPr>
        <p:txBody>
          <a:bodyPr>
            <a:noAutofit/>
          </a:bodyPr>
          <a:lstStyle/>
          <a:p>
            <a:r>
              <a:rPr lang="hr-HR" sz="2400" b="1" dirty="0">
                <a:latin typeface="Arial" pitchFamily="34" charset="0"/>
                <a:ea typeface="Times New Roman" pitchFamily="18" charset="0"/>
              </a:rPr>
              <a:t> PRILOG 16 -   PROJEKTI POTICANJA ČITANJA</a:t>
            </a:r>
            <a:endParaRPr lang="hr-HR" sz="2400" dirty="0"/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E6466128-1D4F-4D4D-BB74-3046E869C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732560"/>
              </p:ext>
            </p:extLst>
          </p:nvPr>
        </p:nvGraphicFramePr>
        <p:xfrm>
          <a:off x="304799" y="821973"/>
          <a:ext cx="8534401" cy="553550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14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13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PETAK ZA PRIČU</a:t>
                      </a:r>
                      <a:endParaRPr lang="hr-HR" sz="1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PRIČA ZA                    PLIŠANCA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NAŠA MALA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ZNATIŽELJIMIRCI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29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1.,2.i.3.r. +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prod.bor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4.r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40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Potaknuti učenike da stječu naviku čitanja, razgovora i razumijevanja-poruka</a:t>
                      </a:r>
                      <a:endParaRPr lang="en-US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Projekt poticanja čitanja u školi i obitelji. Usvojiti naviku čitanja kroz igru.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Projekt poticanja čitanja. Zanimljivim štivom razviti ljubav prema knjizi.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Proučavanje znanstvene i zabavne literature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5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čitanje priče, razgovor o pročitanome, izdvajanje problemskog pitanja, kreativan zadatak</a:t>
                      </a:r>
                    </a:p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pokazati učenicima da čitanje može biti zabavno i korisno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Čitati, voditi bilješke, razgovarati o pročitanom – „Petak za priču”-1.r.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Odvajanje bitnog od nebitnog,, postav. pitanja, kritičko mišljenje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0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Učit.,</a:t>
                      </a:r>
                      <a:r>
                        <a:rPr lang="hr-HR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</a:t>
                      </a:r>
                      <a:endParaRPr lang="hr-HR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Knjižnica, učiteljice,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Knjižnica- </a:t>
                      </a: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projekt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 knjižničarka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55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Jedan petak mj.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knjižn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 učenicima ima radionicu čitanja slikovnice 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 prezentiraju svoju knjigu učenicima i svome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plišancu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kojeg ostave u razredu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Čitati na satu ili u knjižnici i rješavati kreativne bilježnice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satove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SR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3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2.polugodište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2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Analiza i mišljenje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o projektu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Završni sat razgovor i analiza projekta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Učit.,Pavić</a:t>
                      </a:r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Učit.,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Učit.,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Učit., Pavić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353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 txBox="1">
            <a:spLocks noGrp="1"/>
          </p:cNvSpPr>
          <p:nvPr>
            <p:ph type="title"/>
          </p:nvPr>
        </p:nvSpPr>
        <p:spPr>
          <a:xfrm>
            <a:off x="578446" y="2286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          SADRŽAJ KURIKULUMA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219284"/>
              </p:ext>
            </p:extLst>
          </p:nvPr>
        </p:nvGraphicFramePr>
        <p:xfrm>
          <a:off x="381000" y="727336"/>
          <a:ext cx="8427046" cy="598041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0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56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25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78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77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3976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2391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7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50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4236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8626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59404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4644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73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41314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8562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496964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1638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gridSpan="9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JEZGROVNI KURIKULUM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OBVEZNA NASTAVA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2.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1" i="0" u="none" strike="noStrike">
                        <a:solidFill>
                          <a:srgbClr val="215867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DIFERENCIJALNI KURIKULUM - IZBORNA NASTAVA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02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NJEMAČKI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ČEŠKI /SLOVAČ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UKUPNO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03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nast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972"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 GR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 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18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r-HR" sz="1200" b="1" i="0" u="none" strike="noStrik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POSEBNI KURIKULUM - NEOBVEZNA NASTAVA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2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3.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DOP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 3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=3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Ej=4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P=2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Inf1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4.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DOD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=2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F-1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=3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P=2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Inf-1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62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5.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6.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FAKULT. NASTAVA – Španjolski jezik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NASTAVA KOD KUĆE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7.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IZVANUČIONIČNA I TERENSKA NASTAVA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8.          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INTEGRIRANA NASTAVA (RN)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9.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UČENIČKI IZLETI I EKSKURZIJE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10.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ZA UČENIKE S TEŠKOĆAMA U RAZVOJU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RADA S DAROVITIM UČENICIM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11.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ŠKOLSKA ZADRUGA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ŠKOLSKI ŠPORTSKI KLUB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16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12.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SAVJETOVALIŠTE  ZA DJECU I RODITELJE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NOVOPRIDOŠLI UČENICI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ESTETSKO UREĐENJE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13.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ŠPPN</a:t>
                      </a:r>
                      <a:r>
                        <a:rPr lang="pl-PL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ŠPPO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14.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PROFESIONALNO INFORMIRANJE I USMJERAVANJE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495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15.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ZDRAVSTVENA I SOCIJALNA ZAŠTITA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nn-NO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KULTURNA I JAVNA DJELATNOST ŠKOL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nn-NO" sz="12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71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16.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pPr algn="ctr" fontAlgn="ctr"/>
                      <a:endParaRPr lang="hr-HR" sz="12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nl-NL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1.Dan glagoljice – 3.-8.r.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30.9.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8. Erasmus-</a:t>
                      </a:r>
                      <a:r>
                        <a:rPr lang="hr-HR" sz="13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Bridging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Gap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564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2..Gibajmo se/ Putujmo Europom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2.pol/ožu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9. Za sigurno i poticajno okruženje u školama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75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 Projekti RN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10.Projekti poticanja čitanja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295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 Dan meda – 1.r.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prosinac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11.Projekti poticanja matematike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God,.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757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5.Tjedan zdravog doručka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listopad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12.Projekti poticanja STEM područja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532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6. Projekti iz V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  <a:endParaRPr lang="hr-HR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eTwinning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projekti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Velj.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10. 100. Dan škole – 1., 2.,3.r.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/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1541">
                <a:tc vMerge="1">
                  <a:txBody>
                    <a:bodyPr/>
                    <a:lstStyle/>
                    <a:p>
                      <a:pPr algn="ctr" fontAlgn="ctr"/>
                      <a:endParaRPr lang="hr-HR" sz="1100" b="1" i="0" u="none" strike="noStrike" dirty="0">
                        <a:solidFill>
                          <a:srgbClr val="215867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.Žene u znanosti / Nepravedna znan</a:t>
                      </a:r>
                      <a:endParaRPr lang="hr-HR" sz="13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r>
                        <a:rPr lang="hr-HR" sz="1300" dirty="0"/>
                        <a:t>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Shema školskog voća /mlijeka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0733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17.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OBILJEŽAVANJE NACIONALNIH, EU I SVJETSKIH DANA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159526"/>
              </p:ext>
            </p:extLst>
          </p:nvPr>
        </p:nvGraphicFramePr>
        <p:xfrm>
          <a:off x="304799" y="845881"/>
          <a:ext cx="8534401" cy="568068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14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733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TKO PITA NE SKITA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ČITANJEM DO ZVIJEZDA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RECI MI ŠTO ČITAŠ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eTwinning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DAJ 5’</a:t>
                      </a:r>
                    </a:p>
                    <a:p>
                      <a:pPr algn="ctr"/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ČITANJU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29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5.r..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 i  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1.-8.r.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93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Poticanje čitanja -povezivanje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umjetnič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STEM područja s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elem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istraživ. rada, kritičkog i kreativnog mišljenja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Čitateljski klub- </a:t>
                      </a:r>
                      <a:r>
                        <a:rPr lang="hr-HR" sz="1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izražajno čitanje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vođeno čitanje romana za mlade uz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razg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 književnikom 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stručnj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određ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područje koje se problematizira u romanu  ( psiholog, sociolog, liječnik, terapeut i sl.),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Poticati učenike na čitanje barem pet minuta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Koristiti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tekst.iz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područja G,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Pov,M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 dr.,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knjiž.tekstovi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int.izvori</a:t>
                      </a:r>
                      <a:endParaRPr lang="hr-HR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Razvijati ljubav prema knjizi i čitanju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Razvoj tolerancije, empatije, prijatelj., kritičko mišljenje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Zainteresirati učenike za čitanje i stjecanje navike čitanja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Uč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knjiž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.,učit.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Knjiž</a:t>
                      </a:r>
                      <a:r>
                        <a:rPr lang="hr-HR" sz="1400" b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.,vanjski stručnjaci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55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Postavljanje pitanja,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istraž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iz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razl.izvora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, rasprava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Čitanje,, razgovor o djelu, </a:t>
                      </a: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natjecanj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Učion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i IUN nastava, suradnja s vanjskim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stručnj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ONLINE,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posjet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izvanšk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ustanovama i terapijskim zajednicama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Svaki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nast.sat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početi čitanjem primjerenog teksta,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natj.u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čitanju, čitanje u dnevnom boravku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3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Tijekom godine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23.10. i kroz god.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2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Uspjeh na </a:t>
                      </a:r>
                      <a:r>
                        <a:rPr lang="hr-HR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Broj uključenih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uč.i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nast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Pavić,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nast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Pavić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Pavić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Pavić i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nast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304800"/>
            <a:ext cx="67692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 POTICANJA ČITANJA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99" y="302236"/>
            <a:ext cx="8001000" cy="533400"/>
          </a:xfrm>
        </p:spPr>
        <p:txBody>
          <a:bodyPr>
            <a:normAutofit/>
          </a:bodyPr>
          <a:lstStyle/>
          <a:p>
            <a:r>
              <a:rPr lang="hr-HR" sz="2800" dirty="0">
                <a:latin typeface="Arial" pitchFamily="34" charset="0"/>
                <a:ea typeface="Times New Roman" pitchFamily="18" charset="0"/>
              </a:rPr>
              <a:t> </a:t>
            </a:r>
            <a:r>
              <a:rPr lang="hr-HR" sz="2000" dirty="0">
                <a:latin typeface="Arial" pitchFamily="34" charset="0"/>
                <a:ea typeface="Times New Roman" pitchFamily="18" charset="0"/>
              </a:rPr>
              <a:t>PRILOG 16 - </a:t>
            </a:r>
            <a:r>
              <a:rPr lang="hr-HR" sz="2000" b="1" dirty="0">
                <a:latin typeface="Arial" pitchFamily="34" charset="0"/>
                <a:ea typeface="Times New Roman" pitchFamily="18" charset="0"/>
              </a:rPr>
              <a:t>PROJEKTI POTICANJA ČITANJA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221031"/>
              </p:ext>
            </p:extLst>
          </p:nvPr>
        </p:nvGraphicFramePr>
        <p:xfrm>
          <a:off x="329338" y="914400"/>
          <a:ext cx="8357464" cy="549966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055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16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1941">
                  <a:extLst>
                    <a:ext uri="{9D8B030D-6E8A-4147-A177-3AD203B41FA5}">
                      <a16:colId xmlns:a16="http://schemas.microsoft.com/office/drawing/2014/main" val="3828024607"/>
                    </a:ext>
                  </a:extLst>
                </a:gridCol>
              </a:tblGrid>
              <a:tr h="60886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TIĆI NA GUMLU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SABOR  GLAGOLJAŠA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BOOKMARK EXCHANGE PROJECT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ČITAM LAKŠE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35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3.-8.r.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5. i 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53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Njegovati materinji</a:t>
                      </a:r>
                      <a:r>
                        <a:rPr lang="hr-HR" sz="14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jezik i dijalekt kroz 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liter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radove, čitanje,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Njegovanje glagoljice i razvoj interesa učenika za to pismo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Izrada i razmjena straničnika s djecom iz svijeta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Virtual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Connection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Around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World Project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Pristupačnije čitanje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digit.sadržaja-elektira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, klasici, kratke priče.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0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Obilježavanje Dana mater. jezika,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Razvijanje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kreativnosti kroz motive glagoljice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Povezati se s djecom drugih država i kultura, razmjenjivati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inform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o svojoj državi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-pristup građi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s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disleks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disgr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4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Nast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Hj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V, LK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, RN,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Pov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Knjižničarka i učenici-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međunar.p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rojekt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Nacional. 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sveuč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knjižn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16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druženje-čitanje dječjih uradaka ili ONLINE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magneti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mozaik</a:t>
                      </a:r>
                    </a:p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glinamol,pismo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,…</a:t>
                      </a:r>
                    </a:p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hr-HR" sz="14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svaki razred radi zasebno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Kreativan rad, ideje, izrada, razmjena, 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Skype susret s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iz neke države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Aplik.koristiti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na mob., tabletima, PC. Čitati sami uz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prilag.teksta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-ili ih čita aplikacija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veljača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30.9.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List.-studeni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Pilot progr.9 mj.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9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9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Izložba predmeta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Izložba straničnika pridošlih iz neke zemlje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Veće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sudj.uč.u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nastavi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učitelj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Kandić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       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J.A.Sikirić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Hj,V,knjiž.,LK, P                        3. i 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M.Pavić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N.Lonić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Pavić, učitelji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4C2D67-2E66-443E-AE82-EC847285F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236348"/>
            <a:ext cx="7046400" cy="629683"/>
          </a:xfr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 fontScale="90000"/>
          </a:bodyPr>
          <a:lstStyle/>
          <a:p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eTwinning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projekti i drugi projekti</a:t>
            </a:r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83CE6F30-8F9D-432F-B359-5CF4FA04F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736502"/>
              </p:ext>
            </p:extLst>
          </p:nvPr>
        </p:nvGraphicFramePr>
        <p:xfrm>
          <a:off x="190500" y="914399"/>
          <a:ext cx="8763000" cy="5522297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52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54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4437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GLOBE- mjerenje temperature mora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GLOBE-          </a:t>
                      </a:r>
                      <a:r>
                        <a:rPr lang="hr-H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Meteorol</a:t>
                      </a:r>
                      <a:r>
                        <a:rPr lang="hr-H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postaja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1400" b="1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TIJEKOM GODINE: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3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89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50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Građ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znanost -  mjerenje i </a:t>
                      </a: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promatr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mora”-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Robot-mjerenje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temp.mora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duž vodenih stupova, dokument.</a:t>
                      </a:r>
                      <a:endParaRPr lang="hr-HR" sz="14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GLOBE-Meteorološka postaja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</a:t>
                      </a:r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Cjelovito učenje i opažanje za dobrobit okoliša 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39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Kroz ove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it-IT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gradi 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 </a:t>
                      </a:r>
                      <a:r>
                        <a:rPr lang="it-IT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it-IT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osjećaj</a:t>
                      </a:r>
                      <a:r>
                        <a:rPr lang="it-IT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odgovornosti</a:t>
                      </a:r>
                      <a:r>
                        <a:rPr lang="it-IT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prema moru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it-IT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izgrađuje se i digitalna pismenost u znanosti</a:t>
                      </a:r>
                      <a:endParaRPr lang="hr-HR" sz="14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Suradnja znanosti 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obrazovanja,primjena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suvr.tehnol,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istraž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.,timski rad, interdisciplinarnost</a:t>
                      </a:r>
                      <a:endParaRPr lang="hr-HR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4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IRIM–Croatian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Makers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400" b="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99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mjerenje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temp.mora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vođenje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dokum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suradnja s RK Bibinje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meteor. motrenja –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zraka, oborina, naoblaka, relativna vlažnost i tlak zraka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3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godinu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4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MZO,AZOO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MZO,AZOO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45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Mjerenja i vizual.zapisi prezent. online-zapis o klim. promj.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Meteorol.izvješća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za naše područje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I.K.Stojanov</a:t>
                      </a:r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400" b="1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Đ.Iglić</a:t>
                      </a:r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A.T.Marjanović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6345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DBFC31-16C1-4D5A-8B85-71F2DB0B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7884600" cy="613622"/>
          </a:xfrm>
        </p:spPr>
        <p:txBody>
          <a:bodyPr>
            <a:normAutofit/>
          </a:bodyPr>
          <a:lstStyle/>
          <a:p>
            <a:r>
              <a:rPr lang="hr-HR" sz="2800" dirty="0"/>
              <a:t>AKTIVNOSTI, RADIONICE I IZLOŽBE</a:t>
            </a:r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019C26AF-72CD-472B-9840-E3A243D3F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752435"/>
              </p:ext>
            </p:extLst>
          </p:nvPr>
        </p:nvGraphicFramePr>
        <p:xfrm>
          <a:off x="381000" y="926647"/>
          <a:ext cx="8534400" cy="5389998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000125">
                  <a:extLst>
                    <a:ext uri="{9D8B030D-6E8A-4147-A177-3AD203B41FA5}">
                      <a16:colId xmlns:a16="http://schemas.microsoft.com/office/drawing/2014/main" val="2736652017"/>
                    </a:ext>
                  </a:extLst>
                </a:gridCol>
                <a:gridCol w="4228420">
                  <a:extLst>
                    <a:ext uri="{9D8B030D-6E8A-4147-A177-3AD203B41FA5}">
                      <a16:colId xmlns:a16="http://schemas.microsoft.com/office/drawing/2014/main" val="3304733205"/>
                    </a:ext>
                  </a:extLst>
                </a:gridCol>
                <a:gridCol w="695559">
                  <a:extLst>
                    <a:ext uri="{9D8B030D-6E8A-4147-A177-3AD203B41FA5}">
                      <a16:colId xmlns:a16="http://schemas.microsoft.com/office/drawing/2014/main" val="794477255"/>
                    </a:ext>
                  </a:extLst>
                </a:gridCol>
                <a:gridCol w="2610296">
                  <a:extLst>
                    <a:ext uri="{9D8B030D-6E8A-4147-A177-3AD203B41FA5}">
                      <a16:colId xmlns:a16="http://schemas.microsoft.com/office/drawing/2014/main" val="2086171389"/>
                    </a:ext>
                  </a:extLst>
                </a:gridCol>
              </a:tblGrid>
              <a:tr h="4713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OSTVARENJE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1540085"/>
                  </a:ext>
                </a:extLst>
              </a:tr>
              <a:tr h="366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Zdrava kuharica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I.K.Stojanov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A.T.Marjan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4430172"/>
                  </a:ext>
                </a:extLst>
              </a:tr>
              <a:tr h="366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Rujan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Mjerenje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Mišković,TZK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2738643"/>
                  </a:ext>
                </a:extLst>
              </a:tr>
              <a:tr h="3908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20.9.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Predavanje i radionica o čuvanju okoliša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Udruga „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Eko,eko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79507274"/>
                  </a:ext>
                </a:extLst>
              </a:tr>
              <a:tr h="3852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10.-20.10.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Izložba UZ „MOBA”-”Od ideje do proizvoda”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Narodni muzej Zadar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0167809"/>
                  </a:ext>
                </a:extLst>
              </a:tr>
              <a:tr h="3852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listopad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Obilježavanje svjetskog dana jabuke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A.T.Marjanović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5767555"/>
                  </a:ext>
                </a:extLst>
              </a:tr>
              <a:tr h="390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9.11.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izumitelja–kroz nastavu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7.,8.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Ej,Nj,+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prir.gr.predm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6970356"/>
                  </a:ext>
                </a:extLst>
              </a:tr>
              <a:tr h="390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Travanj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Kros Bibinje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TZK-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2368590"/>
                  </a:ext>
                </a:extLst>
              </a:tr>
              <a:tr h="4713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Kroz god.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Bio </a:t>
                      </a:r>
                      <a:r>
                        <a:rPr lang="hr-HR" sz="16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logisch</a:t>
                      </a:r>
                      <a:r>
                        <a:rPr lang="hr-HR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! 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i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ndividualno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za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koje zanimaju biološka pitanja i fenomeni izvan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učion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I.K.Stojanov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Nj-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S.Sikirić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6790662"/>
                  </a:ext>
                </a:extLst>
              </a:tr>
              <a:tr h="3283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Pro/Svi.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Kulinarski kutak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M.Koritnik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6487866"/>
                  </a:ext>
                </a:extLst>
              </a:tr>
              <a:tr h="457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Listopad 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Pješačenjem do zdravlja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A.T.Marjan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TZK-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7979150"/>
                  </a:ext>
                </a:extLst>
              </a:tr>
              <a:tr h="404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Svi/lip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Izložba- Nepravedna znanost</a:t>
                      </a:r>
                      <a:endParaRPr lang="hr-HR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Peša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Stojanov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Brkić,Lonić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0385288"/>
                  </a:ext>
                </a:extLst>
              </a:tr>
              <a:tr h="5477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god.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Osvajanje Mihovila- Dani sporta, Dani </a:t>
                      </a:r>
                      <a:r>
                        <a:rPr lang="hr-HR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tjel.akt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TZK-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81471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0740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835B1B6B-D4A9-40E6-89DD-E41057A424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259023"/>
              </p:ext>
            </p:extLst>
          </p:nvPr>
        </p:nvGraphicFramePr>
        <p:xfrm>
          <a:off x="381000" y="838200"/>
          <a:ext cx="8534400" cy="5314796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736652017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3304733205"/>
                    </a:ext>
                  </a:extLst>
                </a:gridCol>
                <a:gridCol w="689404">
                  <a:extLst>
                    <a:ext uri="{9D8B030D-6E8A-4147-A177-3AD203B41FA5}">
                      <a16:colId xmlns:a16="http://schemas.microsoft.com/office/drawing/2014/main" val="794477255"/>
                    </a:ext>
                  </a:extLst>
                </a:gridCol>
                <a:gridCol w="2587196">
                  <a:extLst>
                    <a:ext uri="{9D8B030D-6E8A-4147-A177-3AD203B41FA5}">
                      <a16:colId xmlns:a16="http://schemas.microsoft.com/office/drawing/2014/main" val="208617138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 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OSTVARENJE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1540085"/>
                  </a:ext>
                </a:extLst>
              </a:tr>
              <a:tr h="3951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Studeni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Natjecanje „Dabar”- </a:t>
                      </a:r>
                      <a:endParaRPr lang="hr-HR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Inf.-Magdalenić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2738643"/>
                  </a:ext>
                </a:extLst>
              </a:tr>
              <a:tr h="1376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Stu/Tra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ATOM liga- </a:t>
                      </a:r>
                      <a:r>
                        <a:rPr lang="hr-HR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kolo   </a:t>
                      </a:r>
                      <a:r>
                        <a:rPr lang="hr-HR" sz="16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17. studenoga 2022.</a:t>
                      </a:r>
                      <a:endParaRPr lang="hr-HR" sz="16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2. kolo    </a:t>
                      </a:r>
                      <a:r>
                        <a:rPr lang="hr-HR" sz="16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ožujak/travanj 2023.</a:t>
                      </a:r>
                      <a:endParaRPr lang="hr-HR" sz="16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Koritnik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Peša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I.K.Stojanov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A.B.Brkić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5767555"/>
                  </a:ext>
                </a:extLst>
              </a:tr>
              <a:tr h="410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Velj/</a:t>
                      </a:r>
                      <a:r>
                        <a:rPr lang="hr-HR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Trav</a:t>
                      </a: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Natjecanja; školska i općinska razina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4.-8.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AZOO,škola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236859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13.-31.3.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Nacionalni ispiti-</a:t>
                      </a:r>
                      <a:r>
                        <a:rPr lang="hr-H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Hj,Ej,M,B,F,G,K,P</a:t>
                      </a:r>
                      <a:endParaRPr lang="hr-HR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NCVVO, škola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816476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1.-3.5.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Terenska nastava u Vukovaru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MZO, razrednici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281333"/>
                  </a:ext>
                </a:extLst>
              </a:tr>
              <a:tr h="623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Tijekom godine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Proslava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150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godina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od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rođenja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A.G.Matoša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M. J.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Zagorke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D.Šimunovića</a:t>
                      </a:r>
                      <a:endParaRPr lang="hr-HR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P,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knjiž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, LK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6790662"/>
                  </a:ext>
                </a:extLst>
              </a:tr>
              <a:tr h="2906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Tijekom godine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Radionice ZTK i HR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astron.savez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prema ponudi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ZTK, učitelji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6487866"/>
                  </a:ext>
                </a:extLst>
              </a:tr>
              <a:tr h="3664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Tijekom god.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Kazalište i kino- prema ponudi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IUN-sakralni objekti, muzeji, Gradska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knjižn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Svi nastavnici, PUN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5552443"/>
                  </a:ext>
                </a:extLst>
              </a:tr>
              <a:tr h="510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Tijekom godine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Daroviti-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identif.i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radionice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3.-8.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Svi nastav., udruge, vanjski suradnici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7979150"/>
                  </a:ext>
                </a:extLst>
              </a:tr>
              <a:tr h="495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12.10-30.11.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 </a:t>
                      </a:r>
                      <a:r>
                        <a:rPr lang="hr-HR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festival</a:t>
                      </a:r>
                      <a:r>
                        <a:rPr lang="hr-HR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prava djece - online-GOO, Osobni rast i razvoj – </a:t>
                      </a:r>
                      <a:r>
                        <a:rPr lang="hr-HR" sz="18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film.snimila</a:t>
                      </a:r>
                      <a:r>
                        <a:rPr lang="hr-HR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djeca</a:t>
                      </a:r>
                      <a:endParaRPr lang="hr-HR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Alternator,UNICEF</a:t>
                      </a:r>
                      <a:r>
                        <a:rPr lang="hr-HR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SR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0385288"/>
                  </a:ext>
                </a:extLst>
              </a:tr>
            </a:tbl>
          </a:graphicData>
        </a:graphic>
      </p:graphicFrame>
      <p:sp>
        <p:nvSpPr>
          <p:cNvPr id="4" name="Naslov 1">
            <a:extLst>
              <a:ext uri="{FF2B5EF4-FFF2-40B4-BE49-F238E27FC236}">
                <a16:creationId xmlns:a16="http://schemas.microsoft.com/office/drawing/2014/main" id="{DEE1B24D-7983-4DA6-A940-31DEA44B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319" y="228600"/>
            <a:ext cx="6735762" cy="609600"/>
          </a:xfrm>
        </p:spPr>
        <p:txBody>
          <a:bodyPr>
            <a:normAutofit/>
          </a:bodyPr>
          <a:lstStyle/>
          <a:p>
            <a:r>
              <a:rPr lang="hr-HR" sz="2800" dirty="0"/>
              <a:t>AKTIVNOSTI, RADIONICE I IZLOŽBE</a:t>
            </a:r>
          </a:p>
        </p:txBody>
      </p:sp>
    </p:spTree>
    <p:extLst>
      <p:ext uri="{BB962C8B-B14F-4D97-AF65-F5344CB8AC3E}">
        <p14:creationId xmlns:p14="http://schemas.microsoft.com/office/powerpoint/2010/main" val="31120152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Pr.17.</a:t>
            </a: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OBILJEŽAVANJE NACIONALNIH, EU I SVJETSKIH DANA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812252"/>
              </p:ext>
            </p:extLst>
          </p:nvPr>
        </p:nvGraphicFramePr>
        <p:xfrm>
          <a:off x="304799" y="888609"/>
          <a:ext cx="8458200" cy="552743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990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4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186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791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OSTVARENJE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Rujan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rujan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8.9.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21.9.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8.9.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26.9.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Olimpijski dan</a:t>
                      </a:r>
                    </a:p>
                    <a:p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Međunarodni Fair </a:t>
                      </a:r>
                      <a:r>
                        <a:rPr lang="hr-HR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play</a:t>
                      </a:r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hr-HR" sz="18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Mala Gospa</a:t>
                      </a:r>
                    </a:p>
                    <a:p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Svjetski dan mira</a:t>
                      </a:r>
                    </a:p>
                    <a:p>
                      <a:r>
                        <a:rPr lang="hr-HR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pismenosti</a:t>
                      </a:r>
                    </a:p>
                    <a:p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Europski Dan jezika</a:t>
                      </a:r>
                      <a:endParaRPr lang="en-US" sz="18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Glagoljica je IN</a:t>
                      </a:r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8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razv.poduzet</a:t>
                      </a:r>
                      <a:r>
                        <a:rPr lang="hr-HR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5.-8.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3.-8.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-TZK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-TZK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-Jelić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 V- Jelić, </a:t>
                      </a:r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Rücker</a:t>
                      </a:r>
                      <a:endParaRPr lang="hr-H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knjižnica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</a:t>
                      </a: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-kroz nastavu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V, LK, knjižnica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4.10.</a:t>
                      </a:r>
                    </a:p>
                    <a:p>
                      <a:pPr algn="ctr"/>
                      <a:r>
                        <a:rPr lang="hr-HR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8.10.</a:t>
                      </a:r>
                    </a:p>
                    <a:p>
                      <a:pPr algn="ctr"/>
                      <a:r>
                        <a:rPr lang="hr-HR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13-15 lis</a:t>
                      </a:r>
                    </a:p>
                    <a:p>
                      <a:pPr algn="ctr"/>
                      <a:r>
                        <a:rPr lang="hr-HR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16.10.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15.10.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15.10.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-15.11.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17.10.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28.10.</a:t>
                      </a:r>
                    </a:p>
                    <a:p>
                      <a:pPr algn="ctr"/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List.</a:t>
                      </a:r>
                    </a:p>
                    <a:p>
                      <a:pPr algn="ctr"/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List.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8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zaštite životinja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Sabora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Dani Erasmusa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rječnika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bijelog  štapa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Mjesec školskih knjižnica- Bajke i tradicijske nar. priče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Svjetski dan jabuka</a:t>
                      </a:r>
                    </a:p>
                    <a:p>
                      <a:r>
                        <a:rPr lang="hr-HR" sz="1800" b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8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animiranog</a:t>
                      </a:r>
                      <a:r>
                        <a:rPr lang="hr-HR" sz="1800" b="0" kern="12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filma</a:t>
                      </a:r>
                    </a:p>
                    <a:p>
                      <a:r>
                        <a:rPr lang="hr-HR" sz="18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Europski tjedan programiranja</a:t>
                      </a:r>
                    </a:p>
                    <a:p>
                      <a:r>
                        <a:rPr lang="hr-HR" sz="18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Solidarnost na djelu-Crveni križ</a:t>
                      </a:r>
                      <a:endParaRPr lang="hr-HR" sz="1800" b="0" i="0" kern="1200" baseline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7.a,b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4.b,PN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2,3,4,5,7.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endParaRPr lang="hr-H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6.a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N.Lonić</a:t>
                      </a:r>
                      <a:endParaRPr lang="hr-H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</a:t>
                      </a:r>
                    </a:p>
                    <a:p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Hj,Ej,M,B,TZK</a:t>
                      </a: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Ej,Nj,knjižn</a:t>
                      </a:r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Vjeronauk-Jelić, </a:t>
                      </a: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Knjižnica i </a:t>
                      </a:r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endParaRPr lang="hr-H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hr-H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B-radionica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Ej-kroz nastavu-Bašić</a:t>
                      </a:r>
                    </a:p>
                    <a:p>
                      <a:r>
                        <a:rPr lang="hr-HR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Inf.-</a:t>
                      </a:r>
                      <a:r>
                        <a:rPr lang="hr-HR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N.Magdalenić,Režan</a:t>
                      </a:r>
                      <a:endParaRPr lang="hr-HR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800" b="0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Humanitarna akcija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634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25474"/>
          </a:xfrm>
        </p:spPr>
        <p:txBody>
          <a:bodyPr>
            <a:normAutofit fontScale="90000"/>
          </a:bodyPr>
          <a:lstStyle/>
          <a:p>
            <a:r>
              <a:rPr lang="hr-HR" sz="2400" b="1" dirty="0"/>
              <a:t>OBILJEŽAVANJE NACIONALNIH, EU I SVJETSKIH DANA 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519848"/>
              </p:ext>
            </p:extLst>
          </p:nvPr>
        </p:nvGraphicFramePr>
        <p:xfrm>
          <a:off x="314325" y="925497"/>
          <a:ext cx="8515350" cy="56388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81075">
                  <a:extLst>
                    <a:ext uri="{9D8B030D-6E8A-4147-A177-3AD203B41FA5}">
                      <a16:colId xmlns:a16="http://schemas.microsoft.com/office/drawing/2014/main" val="13580528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642384769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844687123"/>
                    </a:ext>
                  </a:extLst>
                </a:gridCol>
                <a:gridCol w="3333750">
                  <a:extLst>
                    <a:ext uri="{9D8B030D-6E8A-4147-A177-3AD203B41FA5}">
                      <a16:colId xmlns:a16="http://schemas.microsoft.com/office/drawing/2014/main" val="3886575729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Razr.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PRIMJEDBE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7973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r>
                        <a:rPr lang="hr-HR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1.i 2.11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12.11.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13.11.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16.11.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18.11.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20.11.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24.11.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15.11.-15.12.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Svi Sveti / Dan mrtvih</a:t>
                      </a:r>
                    </a:p>
                    <a:p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izumitelja</a:t>
                      </a:r>
                    </a:p>
                    <a:p>
                      <a:r>
                        <a:rPr lang="hr-HR" sz="16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ljubaznosti </a:t>
                      </a:r>
                      <a:endParaRPr lang="hr-HR" sz="1600" i="0" u="none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tolerancije</a:t>
                      </a:r>
                    </a:p>
                    <a:p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sjeć</a:t>
                      </a:r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en-US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Vukovar</a:t>
                      </a:r>
                      <a:r>
                        <a:rPr lang="en-US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Škabrnj</a:t>
                      </a:r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</a:p>
                    <a:p>
                      <a:r>
                        <a:rPr lang="hr-HR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Međunar.dan</a:t>
                      </a:r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djeteta</a:t>
                      </a:r>
                    </a:p>
                    <a:p>
                      <a:r>
                        <a:rPr lang="hr-HR" sz="1600" kern="12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Sv.Krševan</a:t>
                      </a:r>
                      <a:endParaRPr lang="hr-HR" sz="1600" kern="1200" baseline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mjesec borbe protiv ovisnosti </a:t>
                      </a:r>
                      <a:endParaRPr lang="hr-HR" sz="1400" b="0" kern="1200" baseline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6.,8.r.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Vjeronauk, kroz nastavu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Prir.gr. , Ej,-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Lonić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Nj-Sikirić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V-Jelić,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Rücker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.-Jelić i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Rücker,SRS,knjž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Paljenje svijeća,,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Hj,V,P,LK,SR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-Sorić</a:t>
                      </a: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Rücker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SR, kroz nastavu, Tribina za roditelje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254181"/>
                  </a:ext>
                </a:extLst>
              </a:tr>
              <a:tr h="778455">
                <a:tc>
                  <a:txBody>
                    <a:bodyPr/>
                    <a:lstStyle/>
                    <a:p>
                      <a:r>
                        <a:rPr lang="hr-HR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5.12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6.i13.12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25.12.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Međunarodni dan invaliditeta </a:t>
                      </a:r>
                    </a:p>
                    <a:p>
                      <a:r>
                        <a:rPr lang="hr-HR" sz="1600" b="0" i="0" u="none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600" b="0" i="0" u="non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volontera</a:t>
                      </a:r>
                    </a:p>
                    <a:p>
                      <a:r>
                        <a:rPr lang="hr-HR" sz="1600" b="0" i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Moj Advent-</a:t>
                      </a:r>
                      <a:r>
                        <a:rPr lang="hr-HR" sz="1600" b="0" i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Sv.Nikola</a:t>
                      </a:r>
                      <a:r>
                        <a:rPr lang="hr-HR" sz="1600" b="0" i="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hr-HR" sz="1600" b="0" i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Sv.Luca</a:t>
                      </a:r>
                      <a:endParaRPr lang="hr-HR" sz="1600" b="0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Božić</a:t>
                      </a:r>
                    </a:p>
                    <a:p>
                      <a:r>
                        <a:rPr lang="hr-HR" sz="16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 1000 radosti-Caritas</a:t>
                      </a:r>
                      <a:endParaRPr lang="hr-HR" sz="1400" b="0" i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4a,6a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nastave-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Jelić,Rücker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M.Lisica,M.Bašić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-uređenje interijera, 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.,priredba ili u učionicama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Humanitarna akcija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99974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r>
                        <a:rPr lang="hr-HR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Siječanj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Siječanj 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10.1.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15.1.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21.1.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27.1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Brojevi su stvorili povijest</a:t>
                      </a:r>
                    </a:p>
                    <a:p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Tradicijski sveci u prosincu</a:t>
                      </a:r>
                    </a:p>
                    <a:p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smijeha</a:t>
                      </a:r>
                    </a:p>
                    <a:p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</a:t>
                      </a:r>
                      <a:r>
                        <a:rPr lang="hr-HR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</a:t>
                      </a:r>
                      <a:r>
                        <a:rPr lang="hr-HR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priznanja RH</a:t>
                      </a:r>
                    </a:p>
                    <a:p>
                      <a:r>
                        <a:rPr lang="hr-HR" sz="1600" u="none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</a:t>
                      </a:r>
                      <a:r>
                        <a:rPr lang="hr-HR" sz="16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dan </a:t>
                      </a: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zagrljaja</a:t>
                      </a:r>
                    </a:p>
                    <a:p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Sjećanje na Holokaust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4a,c,6a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,7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V-PN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-Sorić</a:t>
                      </a:r>
                    </a:p>
                    <a:p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Pov-Sorić,V</a:t>
                      </a:r>
                      <a:endParaRPr lang="hr-HR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V–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Jelić,Ej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Lonić,Bašić,Nj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-Sikirić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Jelić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satu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P,SR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859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0726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30393"/>
            <a:ext cx="8229600" cy="531607"/>
          </a:xfrm>
        </p:spPr>
        <p:txBody>
          <a:bodyPr>
            <a:noAutofit/>
          </a:bodyPr>
          <a:lstStyle/>
          <a:p>
            <a:r>
              <a:rPr lang="hr-HR" sz="2400" b="1" dirty="0"/>
              <a:t>OBILJEŽAVANJE NACIONALNIH, EU I SVJETSKIH DANA 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981427"/>
              </p:ext>
            </p:extLst>
          </p:nvPr>
        </p:nvGraphicFramePr>
        <p:xfrm>
          <a:off x="304800" y="766865"/>
          <a:ext cx="8534400" cy="589611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6799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Vrije.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PRIMJEDBE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6128">
                <a:tc>
                  <a:txBody>
                    <a:bodyPr/>
                    <a:lstStyle/>
                    <a:p>
                      <a:r>
                        <a:rPr lang="hr-HR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23.2.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dan žena i djevojaka u znanosti </a:t>
                      </a:r>
                    </a:p>
                    <a:p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Stepinčevo</a:t>
                      </a:r>
                    </a:p>
                    <a:p>
                      <a:r>
                        <a:rPr lang="en-US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Valentinovo</a:t>
                      </a:r>
                      <a:r>
                        <a:rPr lang="en-US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hr-HR" sz="1600" i="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čitanja naglas</a:t>
                      </a:r>
                    </a:p>
                    <a:p>
                      <a:r>
                        <a:rPr lang="en-US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</a:t>
                      </a:r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dan mater</a:t>
                      </a:r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jezika</a:t>
                      </a:r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Tići</a:t>
                      </a:r>
                      <a:r>
                        <a:rPr lang="hr-HR" sz="1600" i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na </a:t>
                      </a:r>
                      <a:r>
                        <a:rPr lang="hr-HR" sz="1600" i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gumlu</a:t>
                      </a:r>
                      <a:endParaRPr lang="hr-HR" sz="1600" i="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ružičastih majica</a:t>
                      </a:r>
                      <a:r>
                        <a:rPr lang="hr-HR" sz="18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r-HR" sz="1600" i="0" u="non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Kučan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Lonić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Lisica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Jelić,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Rücker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Ej,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Nj,LK,GK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-kroz nastavu</a:t>
                      </a: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hr-HR" sz="1600" b="0" i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="0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dijalektalna poezija</a:t>
                      </a:r>
                    </a:p>
                    <a:p>
                      <a:r>
                        <a:rPr lang="hr-HR" sz="1600" b="0" i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V,Hj</a:t>
                      </a:r>
                      <a:endParaRPr lang="hr-HR" sz="1600" b="0" i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68966"/>
                  </a:ext>
                </a:extLst>
              </a:tr>
              <a:tr h="2467858">
                <a:tc>
                  <a:txBody>
                    <a:bodyPr/>
                    <a:lstStyle/>
                    <a:p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11-17.3.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21.3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Ožu.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</a:t>
                      </a:r>
                    </a:p>
                    <a:p>
                      <a:r>
                        <a:rPr lang="en-US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</a:t>
                      </a: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US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žena</a:t>
                      </a: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-Žene koje su zadužile RH</a:t>
                      </a:r>
                    </a:p>
                    <a:p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Dani hrvatskoga jezika </a:t>
                      </a:r>
                      <a:endParaRPr lang="hr-HR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očeva-</a:t>
                      </a:r>
                      <a:r>
                        <a:rPr lang="hr-HR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sv.Josip</a:t>
                      </a:r>
                      <a:endParaRPr lang="hr-HR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Svjetski dan pripovijedanja</a:t>
                      </a:r>
                      <a:endParaRPr lang="hr-HR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šarenih čarapa/Dan proljeća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pjesništva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voda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kazališta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Korizmena akcija </a:t>
                      </a:r>
                      <a:r>
                        <a:rPr lang="hr-HR" sz="1600" b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prikup</a:t>
                      </a:r>
                      <a:r>
                        <a:rPr lang="hr-HR" sz="1600" b="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pomoći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4.,5.8b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7.b,8.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4c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M.Lisica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V-kroz nastavu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V-kroz nastavu</a:t>
                      </a:r>
                    </a:p>
                    <a:p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Lonić,Sikirić,Lisica,Kučan</a:t>
                      </a:r>
                      <a:endParaRPr lang="hr-HR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nastavu, pano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Kučan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 7.b i </a:t>
                      </a:r>
                      <a:r>
                        <a:rPr lang="hr-HR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M.Lisica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 8.a i 8.b)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Kroz nastavu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M.Lisica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Humanitarna akcija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5551">
                <a:tc>
                  <a:txBody>
                    <a:bodyPr/>
                    <a:lstStyle/>
                    <a:p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22.4.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23.4.</a:t>
                      </a:r>
                    </a:p>
                    <a:p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šale i ludosti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dječje knjige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planeta Zemlje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Noć</a:t>
                      </a:r>
                      <a:r>
                        <a:rPr lang="en-US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knjige</a:t>
                      </a:r>
                      <a:r>
                        <a:rPr lang="en-US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endParaRPr lang="hr-HR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Uskrs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Povijest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H-kroz nastavu, Nj,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nastavu,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Ej,Nj,Hj,B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Hj,knjiž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SR,KR,V,ostali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predmeti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5571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625474"/>
          </a:xfrm>
        </p:spPr>
        <p:txBody>
          <a:bodyPr>
            <a:normAutofit fontScale="90000"/>
          </a:bodyPr>
          <a:lstStyle/>
          <a:p>
            <a:r>
              <a:rPr lang="hr-HR" sz="2400" b="1" dirty="0"/>
              <a:t>OBILJEŽAVANJE NACIONALNIH, EU I SVJETSKIH DANA 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849957"/>
              </p:ext>
            </p:extLst>
          </p:nvPr>
        </p:nvGraphicFramePr>
        <p:xfrm>
          <a:off x="380999" y="1295400"/>
          <a:ext cx="8343901" cy="527528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38201">
                  <a:extLst>
                    <a:ext uri="{9D8B030D-6E8A-4147-A177-3AD203B41FA5}">
                      <a16:colId xmlns:a16="http://schemas.microsoft.com/office/drawing/2014/main" val="13580528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64238476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44687123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3886575729"/>
                    </a:ext>
                  </a:extLst>
                </a:gridCol>
              </a:tblGrid>
              <a:tr h="576497"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PRIMJEDBE</a:t>
                      </a:r>
                      <a:endParaRPr lang="en-US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79732"/>
                  </a:ext>
                </a:extLst>
              </a:tr>
              <a:tr h="1559352">
                <a:tc>
                  <a:txBody>
                    <a:bodyPr/>
                    <a:lstStyle/>
                    <a:p>
                      <a:r>
                        <a:rPr lang="hr-H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2.tj..5.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30.5.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Općine,</a:t>
                      </a:r>
                      <a:r>
                        <a:rPr lang="hr-HR" sz="2000" kern="12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hr-HR" sz="2000" kern="12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-Dan škole</a:t>
                      </a:r>
                    </a:p>
                    <a:p>
                      <a:r>
                        <a:rPr lang="en-US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u="none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Majčin</a:t>
                      </a:r>
                      <a:r>
                        <a:rPr lang="en-US" sz="20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</a:t>
                      </a:r>
                      <a:endParaRPr lang="hr-HR" sz="20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Europe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Međunarodni dan obitelji </a:t>
                      </a:r>
                    </a:p>
                    <a:p>
                      <a:r>
                        <a:rPr lang="hr-HR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Međunarodni dan muzeja</a:t>
                      </a:r>
                    </a:p>
                    <a:p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-EU dan parkova </a:t>
                      </a:r>
                    </a:p>
                    <a:p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20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20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tjel</a:t>
                      </a:r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aktivnosti</a:t>
                      </a:r>
                    </a:p>
                    <a:p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20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sporta</a:t>
                      </a:r>
                    </a:p>
                    <a:p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državnosti</a:t>
                      </a:r>
                      <a:endParaRPr lang="hr-HR" sz="20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INA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4c,8.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8b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Radni nenastavni dan priredba/</a:t>
                      </a:r>
                      <a:r>
                        <a:rPr lang="hr-H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sport.natj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Ej, Nj-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čestitke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Ej,Nj-Kučan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Lisica, </a:t>
                      </a:r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S.Sikirić</a:t>
                      </a:r>
                      <a:endParaRPr lang="hr-HR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</a:t>
                      </a: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Kučan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M.Lisica,knjiž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Kučan</a:t>
                      </a:r>
                      <a:endParaRPr lang="hr-HR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Sportske aktivnosti</a:t>
                      </a: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Sport-uz Dan škole</a:t>
                      </a: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99974"/>
                  </a:ext>
                </a:extLst>
              </a:tr>
              <a:tr h="1559352">
                <a:tc>
                  <a:txBody>
                    <a:bodyPr/>
                    <a:lstStyle/>
                    <a:p>
                      <a:r>
                        <a:rPr lang="hr-H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20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zaštite okoliša</a:t>
                      </a:r>
                    </a:p>
                    <a:p>
                      <a:r>
                        <a:rPr lang="hr-HR" sz="20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-Tijelovo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Akcija čišćenja </a:t>
                      </a:r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šk.dvorišta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mjesta</a:t>
                      </a: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vjeronauk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621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24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4196624515"/>
              </p:ext>
            </p:extLst>
          </p:nvPr>
        </p:nvGraphicFramePr>
        <p:xfrm>
          <a:off x="128464" y="0"/>
          <a:ext cx="8784976" cy="6593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aobljeni pravokutnik 3"/>
          <p:cNvSpPr/>
          <p:nvPr/>
        </p:nvSpPr>
        <p:spPr>
          <a:xfrm>
            <a:off x="179512" y="1628800"/>
            <a:ext cx="2195736" cy="4176464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OBVEZNI NASTAVNI PREDMETI </a:t>
            </a: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NASTAVNOM PLANU I PROGRAMU ZA OSNOVNU ŠKOLU</a:t>
            </a:r>
          </a:p>
          <a:p>
            <a:pPr algn="ctr"/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MZOŠ-a</a:t>
            </a:r>
          </a:p>
        </p:txBody>
      </p:sp>
      <p:sp>
        <p:nvSpPr>
          <p:cNvPr id="5" name="Zaobljeni pravokutnik 4"/>
          <p:cNvSpPr/>
          <p:nvPr/>
        </p:nvSpPr>
        <p:spPr>
          <a:xfrm>
            <a:off x="2571736" y="1643050"/>
            <a:ext cx="2232248" cy="476762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IZBORNA NASTAVA </a:t>
            </a:r>
          </a:p>
          <a:p>
            <a:pPr algn="ctr"/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Neobvezna )</a:t>
            </a: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VJERONAUK</a:t>
            </a: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NJEMAČKI JEZIK</a:t>
            </a: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</a:t>
            </a: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ČEŠKI JEZIK / SLOVAČKI JEZIK I KULTURA</a:t>
            </a: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C</a:t>
            </a: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aobljeni pravokutnik 5"/>
          <p:cNvSpPr/>
          <p:nvPr/>
        </p:nvSpPr>
        <p:spPr>
          <a:xfrm>
            <a:off x="4953000" y="1447800"/>
            <a:ext cx="4011488" cy="496287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hr-H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OSTALI OBLICI ODGOJNO-OBRAZOVNOG RADA: </a:t>
            </a:r>
            <a:r>
              <a:rPr lang="hr-HR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neobv</a:t>
            </a:r>
            <a:r>
              <a:rPr lang="hr-H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DOPUNSKA /DODATNA / INA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IZVANUČIONIČNA / TERENSKA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DJECA S POSEBNIM POTREBAMA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PROGRAMI ZA DAROVITE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 NOVOPRIDOŠLIM  UČ.     ŠK. ŠPORTSKI KLUB/ZADRUGA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ŠKOLSKA KNJIŽNICA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ŠKOLSKI PREVENTIVNI PROGRAM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PROFESIONALNO USMJERAVANJE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SAVJETOV. ZA DJECU I RODIT.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ZDRAVSTV. I SOCIJALNA ZAŠTITA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KULTURNA I JAVNA DJELATNOST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ESTETSKO UREĐENJE 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PROJEKTI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OBILJEŽAVANJE NACIONAL., EU, SVJETSKIH DANA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PRODUŽENI BORAVAK</a:t>
            </a:r>
          </a:p>
          <a:p>
            <a:pPr algn="ctr"/>
            <a:endParaRPr lang="hr-H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hr-HR" sz="1600" dirty="0">
              <a:solidFill>
                <a:schemeClr val="tx1"/>
              </a:solidFill>
            </a:endParaRPr>
          </a:p>
          <a:p>
            <a:pPr algn="ctr"/>
            <a:endParaRPr lang="hr-HR" sz="1600" dirty="0">
              <a:solidFill>
                <a:schemeClr val="tx1"/>
              </a:solidFill>
            </a:endParaRPr>
          </a:p>
        </p:txBody>
      </p:sp>
      <p:sp>
        <p:nvSpPr>
          <p:cNvPr id="10" name="Peterokut 9"/>
          <p:cNvSpPr/>
          <p:nvPr/>
        </p:nvSpPr>
        <p:spPr>
          <a:xfrm rot="5400000">
            <a:off x="3224420" y="168068"/>
            <a:ext cx="978408" cy="2027664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DIFERENCIJALNI KURIKULUM</a:t>
            </a:r>
          </a:p>
        </p:txBody>
      </p:sp>
      <p:sp>
        <p:nvSpPr>
          <p:cNvPr id="11" name="Peterokut 10"/>
          <p:cNvSpPr/>
          <p:nvPr/>
        </p:nvSpPr>
        <p:spPr>
          <a:xfrm rot="5400000">
            <a:off x="6642720" y="-729952"/>
            <a:ext cx="755104" cy="36004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POSEBNI KURIKULUM</a:t>
            </a:r>
          </a:p>
        </p:txBody>
      </p:sp>
      <p:sp>
        <p:nvSpPr>
          <p:cNvPr id="12" name="Peterokut 11"/>
          <p:cNvSpPr/>
          <p:nvPr/>
        </p:nvSpPr>
        <p:spPr>
          <a:xfrm rot="5400000">
            <a:off x="776148" y="168068"/>
            <a:ext cx="978408" cy="2027664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JEZGROVNI</a:t>
            </a:r>
            <a:r>
              <a:rPr lang="hr-HR" b="1" dirty="0"/>
              <a:t> </a:t>
            </a:r>
            <a:r>
              <a:rPr lang="hr-HR" b="1" dirty="0">
                <a:solidFill>
                  <a:schemeClr val="tx1"/>
                </a:solidFill>
              </a:rPr>
              <a:t>KURIKULUM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06791" y="228600"/>
            <a:ext cx="8458200" cy="646331"/>
          </a:xfrm>
          <a:prstGeom prst="rect">
            <a:avLst/>
          </a:prstGeom>
          <a:solidFill>
            <a:srgbClr val="FFE18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PRILOG 1.  NASTAVNI PLAN ZA PROVEDBU NASTAVNOGA PROGRAMA</a:t>
            </a:r>
            <a:endParaRPr kumimoji="0" lang="hr-HR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              </a:t>
            </a:r>
            <a:r>
              <a:rPr kumimoji="0" lang="hr-HR" b="1" i="0" u="none" strike="noStrike" cap="none" normalizeH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JEZGROVNI</a:t>
            </a:r>
            <a:r>
              <a:rPr kumimoji="0" lang="hr-HR" b="1" i="0" u="none" strike="noStrike" cap="none" normalizeH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KURIKULUM -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OBVEZNI PREDMETI</a:t>
            </a:r>
            <a:endParaRPr kumimoji="0" lang="hr-HR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079868"/>
              </p:ext>
            </p:extLst>
          </p:nvPr>
        </p:nvGraphicFramePr>
        <p:xfrm>
          <a:off x="406789" y="862036"/>
          <a:ext cx="8458202" cy="5602899"/>
        </p:xfrm>
        <a:graphic>
          <a:graphicData uri="http://schemas.openxmlformats.org/drawingml/2006/table">
            <a:tbl>
              <a:tblPr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tblPr>
              <a:tblGrid>
                <a:gridCol w="2336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6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6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56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51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NASTAVNI PREDMET</a:t>
                      </a:r>
                    </a:p>
                  </a:txBody>
                  <a:tcPr marL="61215" marR="61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Cambria"/>
                          <a:cs typeface="Times New Roman"/>
                        </a:rPr>
                        <a:t>BROJ SATI TJEDNO PO RAZREDIMA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8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IV.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VIII.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1.  HRVATSKI JEZIK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2.  LIKOVNA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3.  GLAZBENA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4.  ENGLESKI JEZIK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5.  MATEMATIKA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6.  PRIRODA 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1,5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7.  BIOLOGIJA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8.  KEMIJA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9.  FIZIKA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10. PRIRODA I DRUŠ.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11. POVIJEST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12. GEOGRAFIJA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1,5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13. TEHNIČKA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05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14. TJELESNA I ZDRAVST.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INFORMATIKA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86588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15. SAT RAZREDNIKA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UKUPNO TJEDNO: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24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25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26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26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UKUPNO GODIŠNJE: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840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875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910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910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518890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1.a -  PRODUŽENI BORAVAK</a:t>
            </a:r>
            <a:b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478798"/>
              </p:ext>
            </p:extLst>
          </p:nvPr>
        </p:nvGraphicFramePr>
        <p:xfrm>
          <a:off x="270803" y="990600"/>
          <a:ext cx="8644597" cy="5544799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329397">
                  <a:extLst>
                    <a:ext uri="{9D8B030D-6E8A-4147-A177-3AD203B41FA5}">
                      <a16:colId xmlns:a16="http://schemas.microsoft.com/office/drawing/2014/main" val="2270794194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379531067"/>
                    </a:ext>
                  </a:extLst>
                </a:gridCol>
              </a:tblGrid>
              <a:tr h="484947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Aktivnost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PRODUŽENI BORAVAK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639539"/>
                  </a:ext>
                </a:extLst>
              </a:tr>
              <a:tr h="119145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Ciljevi 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Prilagodbom nastavnih metoda kod učenika razvijati samopoštovanje, samopouzdanje, odgovornost za svoj rad i svoje postupke, povjerenje u druge učenike, znatiželju, </a:t>
                      </a:r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samovrjednovanje</a:t>
                      </a:r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osjećaj uspješnosti, pravo na pogrešku. U produženom boravku povezuju se </a:t>
                      </a:r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igra, učenje i rad.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9953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Namjena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Izmjenama igre, učenja, odmora, vježbanja, ponavljanja, crtanja, razgovora želimo stvoriti osjećaj zadovoljstva kod  učenika, odnosno sretno dijete koje će voljeti školu. Osigurana su tri obroka: </a:t>
                      </a:r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doručak, ručak i užina.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042217"/>
                  </a:ext>
                </a:extLst>
              </a:tr>
              <a:tr h="41983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oblik odgojno-obrazovnog rada namijenjen učenicima </a:t>
                      </a:r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i 2. razreda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812023"/>
                  </a:ext>
                </a:extLst>
              </a:tr>
              <a:tr h="62639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Ralizacija</a:t>
                      </a:r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Izmjenjuju se odmor, vrijeme za učenje, vježbanje i ponavljanje te organizirano vrijeme. 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528903"/>
                  </a:ext>
                </a:extLst>
              </a:tr>
              <a:tr h="62639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Organizira se neposredno nakon redovne nastave, u trajanju od pet sunčanih sati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820700"/>
                  </a:ext>
                </a:extLst>
              </a:tr>
              <a:tr h="30935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teret roditelja - 700 kuna mjesečno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637602"/>
                  </a:ext>
                </a:extLst>
              </a:tr>
              <a:tr h="30935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Zadovoljstvo učenika i roditelja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205587"/>
                  </a:ext>
                </a:extLst>
              </a:tr>
              <a:tr h="30935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 i 2.r.  (N=20 učenika)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735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782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871390"/>
              </p:ext>
            </p:extLst>
          </p:nvPr>
        </p:nvGraphicFramePr>
        <p:xfrm>
          <a:off x="457200" y="914400"/>
          <a:ext cx="8248681" cy="5610182"/>
        </p:xfrm>
        <a:graphic>
          <a:graphicData uri="http://schemas.openxmlformats.org/drawingml/2006/table">
            <a:tbl>
              <a:tblPr/>
              <a:tblGrid>
                <a:gridCol w="787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16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Aktivnostprogram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 i projekt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VJERONAUK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1. – 8. razreda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NJEMAČKI JEZIK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4. – 8. razreda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INFORMATIKA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RN, 7. – 8. razred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ČEŠKI JEZIK 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/ SLOVAČKI JEZIK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(Model C)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programa i projekta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Upoznati Božju ljubav i brigu za ljude, prihvatiti svoje mjesto i poslanje u životu Crkve i župe, upoznati Bibliju, naučiti je primjenjivati u životu,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Osposobiti učenike za temeljnu pisanu i usmenu komunikaciju na stranom jeziku.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Upoznavanje uč. s osnovnom inform. pismenosti, načinima izrade web stranica, služenjem internetom u svrhu  osposobljav. za život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Njegovati jezik i kulturu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jezika nacionalne manjine u RH.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68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Upoznavanje katoličke vjere na informativno-spoznajnoj, doživljajnoj i djelatnoj razini.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Usavršavanje usmenog i pismenog izričaja i gramatike, te razvijanje kreativnosti. Mogućnost korištenja znanja u životu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Pobuditi interes za moderne tehnologije, pratiti novine i koristiti se njima u životu. Biti informatički pismen i osviješten.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Korištenje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jezika i pisma u svakodnevnom govoru. Upoznavanje kulture i običaja češke i slovačke manjine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Vjeroučiteljice i učenici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( 402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)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Nastavnice i učenici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Nastavnici i učenici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Učiteljice, učenici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iz Zadarske županije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2 sata tj.,terenska i izvanuč. nastava-18 grupa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2 sata tjedno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10grupa – od 4. – 8. r.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-teoretski i praktični dijelovi programa.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Poslijepodne – pet. ili sub.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3 sata tj., Dan Slovačke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Svibanj - 4.r.- posjet župnoj crkvi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70 sati godišnje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Tijekom nastavne godine – 2 sata tj.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Cijelu godinu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Prema dogovoru – roditelji i škola ili lokalna zajednica–cijena autobusa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MZOŠ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Obnova računalne tehnike po potrebi – osnivač ili škola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MZOŠ, veleposlanik Slovačke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37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vrednov.i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korištenja rezultata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Provjere znanja, umne </a:t>
                      </a: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mape,stvar.radovi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, plakati.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Anketni listić za uč..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PP prezent., lik.i liter. rad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Dizajnerske i funkcionalne komponente stranica, samovrednovanje i međusobno vrednovanje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Usmene i pismene provjere, plakati, komunikacija, sudjel.na Božićnom sajmu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M.Jelić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Rücker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S.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Sikirić 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M. </a:t>
                      </a:r>
                      <a:r>
                        <a:rPr lang="hr-HR" sz="12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Režan</a:t>
                      </a:r>
                      <a:r>
                        <a:rPr lang="hr-HR" sz="1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hr-HR" sz="12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N.Magdalenić</a:t>
                      </a:r>
                      <a:r>
                        <a:rPr lang="hr-HR" sz="1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hr-HR" sz="12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N.Joja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B.Veselić /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V.Bungur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29871"/>
            <a:ext cx="82294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        PRILOG 2. –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DIFERENCIJALNI KURIKULUM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-  IZBORNA  NASTAVA</a:t>
            </a:r>
            <a:endParaRPr kumimoji="0" lang="hr-H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659583"/>
              </p:ext>
            </p:extLst>
          </p:nvPr>
        </p:nvGraphicFramePr>
        <p:xfrm>
          <a:off x="457200" y="685800"/>
          <a:ext cx="8282879" cy="55930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376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8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770789739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1553195251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RN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HRVATSKI  / MATEMATIKA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4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MATEMATIKA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HRVATSKI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Ej / Nj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01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Uvježbavanje težeg gradiva, rad s djecom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s teškoć.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Svladavanje osnovnih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elem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matem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 jezika, razvij. pojmov. apstrakt.mišlj. i logič.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zaključ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Svladavanje programa 5.-8.r. i pomoć u učenju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Uvježbav.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usavršav. gradiva –uč. 5.-8.r.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0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Olakšati usvajanje gradiva primjeren. zadacima, metod., nastav. sredstvima.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Motivirati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 učenike i pomoći usvojiti gradivo koje nisu shvatili tijekom redovne nastave ili su izostali s nastave. Primjena individualnog rada, rješavanje zadataka iz radne bilježnice, objašnjenje pravila. Pismeni ispiti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Predmetni učitelj i učenici</a:t>
                      </a: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1 sat tj. po razredu -prema potrebi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3 grupe po1 sat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3grupe po 1sat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4gr. po1 sat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35 x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9 gr.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šk.godine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šk.god. 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Cijelu godinu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3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600"/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42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hr-HR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kumimoji="0"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 vrednovanje učenika – pozitivna ocjena kao pokazatelj usvojenosti sadržaja.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Učitelji RN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Koritnik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/ Škunca/ Mišković</a:t>
                      </a: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Kandić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 /</a:t>
                      </a: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Kero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Sikirić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Adžić</a:t>
                      </a:r>
                      <a:endParaRPr lang="hr-HR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Bašić/Zubčić/</a:t>
                      </a:r>
                      <a:r>
                        <a:rPr lang="hr-HR" sz="16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="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N.Lonić</a:t>
                      </a:r>
                      <a:r>
                        <a:rPr lang="hr-HR" sz="16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600" b="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Kučan</a:t>
                      </a:r>
                      <a:endParaRPr lang="hr-HR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9308" y="152400"/>
            <a:ext cx="800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cap="none" normalizeH="0" baseline="0" dirty="0">
                <a:ln>
                  <a:solidFill>
                    <a:srgbClr val="FFC000"/>
                  </a:solidFill>
                </a:ln>
                <a:solidFill>
                  <a:schemeClr val="accent2"/>
                </a:solidFill>
                <a:effectLst/>
                <a:latin typeface="Arial" pitchFamily="34" charset="0"/>
                <a:ea typeface="Times New Roman" pitchFamily="18" charset="0"/>
              </a:rPr>
              <a:t>PRILOG 3. – DOPUNSKA NASTAVA</a:t>
            </a:r>
            <a:endParaRPr kumimoji="0" lang="hr-HR" sz="2000" b="0" i="0" u="none" strike="noStrike" cap="none" normalizeH="0" baseline="0" dirty="0">
              <a:ln>
                <a:solidFill>
                  <a:srgbClr val="FFC000"/>
                </a:solidFill>
              </a:ln>
              <a:solidFill>
                <a:schemeClr val="accent2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p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p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p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12542</TotalTime>
  <Words>10991</Words>
  <Application>Microsoft Office PowerPoint</Application>
  <PresentationFormat>Prikaz na zaslonu (4:3)</PresentationFormat>
  <Paragraphs>2186</Paragraphs>
  <Slides>48</Slides>
  <Notes>20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48</vt:i4>
      </vt:variant>
    </vt:vector>
  </HeadingPairs>
  <TitlesOfParts>
    <vt:vector size="55" baseType="lpstr">
      <vt:lpstr>Arial</vt:lpstr>
      <vt:lpstr>Calibri</vt:lpstr>
      <vt:lpstr>Century Gothic</vt:lpstr>
      <vt:lpstr>Garamond</vt:lpstr>
      <vt:lpstr>Times New Roman</vt:lpstr>
      <vt:lpstr>Wingdings</vt:lpstr>
      <vt:lpstr>Sapun</vt:lpstr>
      <vt:lpstr>PowerPoint prezentacija</vt:lpstr>
      <vt:lpstr>SAMOVRJEDNOVANJE</vt:lpstr>
      <vt:lpstr>ŠKOLSKI RAZVOJNI PLAN</vt:lpstr>
      <vt:lpstr>          SADRŽAJ KURIKULUMA</vt:lpstr>
      <vt:lpstr>PowerPoint prezentacija</vt:lpstr>
      <vt:lpstr>PowerPoint prezentacija</vt:lpstr>
      <vt:lpstr>Prilog 1.a -  PRODUŽENI BORAVAK </vt:lpstr>
      <vt:lpstr>PowerPoint prezentacija</vt:lpstr>
      <vt:lpstr>PowerPoint prezentacija</vt:lpstr>
      <vt:lpstr>DOPUNSKA NASTAVA</vt:lpstr>
      <vt:lpstr>PowerPoint prezentacija</vt:lpstr>
      <vt:lpstr>PowerPoint prezentacija</vt:lpstr>
      <vt:lpstr>PowerPoint prezentacija</vt:lpstr>
      <vt:lpstr>PowerPoint prezentacija</vt:lpstr>
      <vt:lpstr>PRILOG 5.                            IZVANNASTAVNE AKTIVNOSTI</vt:lpstr>
      <vt:lpstr>PRILOG 5.                            IZVANNASTAVNE AKTIVNOSTI</vt:lpstr>
      <vt:lpstr>PowerPoint prezentacija</vt:lpstr>
      <vt:lpstr>PRILOG 6 -  NASTAVA KOD KUĆE</vt:lpstr>
      <vt:lpstr>PowerPoint prezentacija</vt:lpstr>
      <vt:lpstr>PowerPoint prezentacija</vt:lpstr>
      <vt:lpstr>Prilog 8.           RN – INTEGRIRANI DANI </vt:lpstr>
      <vt:lpstr>PowerPoint prezentacija</vt:lpstr>
      <vt:lpstr>PowerPoint prezentacija</vt:lpstr>
      <vt:lpstr>PowerPoint prezentacija</vt:lpstr>
      <vt:lpstr>Prilog 11.   ŠKOLSKI ŠPORTSKI KLUB </vt:lpstr>
      <vt:lpstr>PowerPoint prezentacija</vt:lpstr>
      <vt:lpstr>PowerPoint prezentacija</vt:lpstr>
      <vt:lpstr>PowerPoint prezentacija</vt:lpstr>
      <vt:lpstr>PowerPoint prezentacija</vt:lpstr>
      <vt:lpstr>ERASMUS +„Bridging the gap” </vt:lpstr>
      <vt:lpstr>ERASMUS +„Bridging the gap” </vt:lpstr>
      <vt:lpstr> ETC Hrvatska / European Talent Centre Croatia  </vt:lpstr>
      <vt:lpstr>PowerPoint prezentacija</vt:lpstr>
      <vt:lpstr>PowerPoint prezentacija</vt:lpstr>
      <vt:lpstr>PowerPoint prezentacija</vt:lpstr>
      <vt:lpstr> PRILOG 16 -   PROJEKTI</vt:lpstr>
      <vt:lpstr>PowerPoint prezentacija</vt:lpstr>
      <vt:lpstr>PRILOG 16 -   PROJEKTI POPULARIZACIJE PRIRODNE GRUPE PREDMETA</vt:lpstr>
      <vt:lpstr> PRILOG 16 -   PROJEKTI POTICANJA ČITANJA</vt:lpstr>
      <vt:lpstr>PowerPoint prezentacija</vt:lpstr>
      <vt:lpstr> PRILOG 16 - PROJEKTI POTICANJA ČITANJA</vt:lpstr>
      <vt:lpstr>eTwinning projekti i drugi projekti</vt:lpstr>
      <vt:lpstr>AKTIVNOSTI, RADIONICE I IZLOŽBE</vt:lpstr>
      <vt:lpstr>AKTIVNOSTI, RADIONICE I IZLOŽBE</vt:lpstr>
      <vt:lpstr>Pr.17.   OBILJEŽAVANJE NACIONALNIH, EU I SVJETSKIH DANA </vt:lpstr>
      <vt:lpstr>OBILJEŽAVANJE NACIONALNIH, EU I SVJETSKIH DANA </vt:lpstr>
      <vt:lpstr>OBILJEŽAVANJE NACIONALNIH, EU I SVJETSKIH DANA </vt:lpstr>
      <vt:lpstr>OBILJEŽAVANJE NACIONALNIH, EU I SVJETSKIH DANA </vt:lpstr>
    </vt:vector>
  </TitlesOfParts>
  <Company>Goldfish_92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ŠKOLSKI KURIKULUM  2012./ 2013.</dc:title>
  <dc:creator>Skola</dc:creator>
  <cp:lastModifiedBy>Korisnik</cp:lastModifiedBy>
  <cp:revision>941</cp:revision>
  <dcterms:created xsi:type="dcterms:W3CDTF">2013-09-03T15:55:57Z</dcterms:created>
  <dcterms:modified xsi:type="dcterms:W3CDTF">2022-10-04T09:53:09Z</dcterms:modified>
</cp:coreProperties>
</file>