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47"/>
  </p:notesMasterIdLst>
  <p:sldIdLst>
    <p:sldId id="292" r:id="rId2"/>
    <p:sldId id="259" r:id="rId3"/>
    <p:sldId id="258" r:id="rId4"/>
    <p:sldId id="261" r:id="rId5"/>
    <p:sldId id="262" r:id="rId6"/>
    <p:sldId id="263" r:id="rId7"/>
    <p:sldId id="300" r:id="rId8"/>
    <p:sldId id="264" r:id="rId9"/>
    <p:sldId id="265" r:id="rId10"/>
    <p:sldId id="297" r:id="rId11"/>
    <p:sldId id="266" r:id="rId12"/>
    <p:sldId id="267" r:id="rId13"/>
    <p:sldId id="268" r:id="rId14"/>
    <p:sldId id="279" r:id="rId15"/>
    <p:sldId id="294" r:id="rId16"/>
    <p:sldId id="282" r:id="rId17"/>
    <p:sldId id="285" r:id="rId18"/>
    <p:sldId id="269" r:id="rId19"/>
    <p:sldId id="270" r:id="rId20"/>
    <p:sldId id="286" r:id="rId21"/>
    <p:sldId id="271" r:id="rId22"/>
    <p:sldId id="272" r:id="rId23"/>
    <p:sldId id="273" r:id="rId24"/>
    <p:sldId id="299" r:id="rId25"/>
    <p:sldId id="274" r:id="rId26"/>
    <p:sldId id="284" r:id="rId27"/>
    <p:sldId id="275" r:id="rId28"/>
    <p:sldId id="276" r:id="rId29"/>
    <p:sldId id="320" r:id="rId30"/>
    <p:sldId id="321" r:id="rId31"/>
    <p:sldId id="322" r:id="rId32"/>
    <p:sldId id="311" r:id="rId33"/>
    <p:sldId id="304" r:id="rId34"/>
    <p:sldId id="277" r:id="rId35"/>
    <p:sldId id="319" r:id="rId36"/>
    <p:sldId id="317" r:id="rId37"/>
    <p:sldId id="310" r:id="rId38"/>
    <p:sldId id="278" r:id="rId39"/>
    <p:sldId id="293" r:id="rId40"/>
    <p:sldId id="315" r:id="rId41"/>
    <p:sldId id="323" r:id="rId42"/>
    <p:sldId id="295" r:id="rId43"/>
    <p:sldId id="303" r:id="rId44"/>
    <p:sldId id="296" r:id="rId45"/>
    <p:sldId id="298" r:id="rId4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risnik" initials="K" lastIdx="2" clrIdx="0">
    <p:extLst>
      <p:ext uri="{19B8F6BF-5375-455C-9EA6-DF929625EA0E}">
        <p15:presenceInfo xmlns:p15="http://schemas.microsoft.com/office/powerpoint/2012/main" userId="Korisni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8B1032C-EA38-4F05-BA0D-38AFFFC7BED3}" styleName="Svijetli stil 3 - Isticanj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84E427A-3D55-4303-BF80-6455036E1DE7}" styleName="Stil teme 1 - Isticanje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Srednji stil 4 - Isticanj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Srednji stil 4 - Isticanj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Srednji stil 4 - Isticanj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Srednji stil 4 - Isticanj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Srednji stil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505E3EF-67EA-436B-97B2-0124C06EBD24}" styleName="Srednji stil 4 - Isticanj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ED083AE6-46FA-4A59-8FB0-9F97EB10719F}" styleName="Svijetli stil 3 - Isticanje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Svijetli stil 3 - Isticanj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638B1855-1B75-4FBE-930C-398BA8C253C6}" styleName="Stil teme 2 - Isticanje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Svijetli stil 3 - Isticanje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Svijetli stil 3 - Isticanj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DBED569-4797-4DF1-A0F4-6AAB3CD982D8}" styleName="Svijetli stil 3 - Isticanje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2556" autoAdjust="0"/>
  </p:normalViewPr>
  <p:slideViewPr>
    <p:cSldViewPr>
      <p:cViewPr varScale="1">
        <p:scale>
          <a:sx n="114" d="100"/>
          <a:sy n="114" d="100"/>
        </p:scale>
        <p:origin x="1560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commentAuthors" Target="commentAuthors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5">
  <dgm:title val=""/>
  <dgm:desc val=""/>
  <dgm:catLst>
    <dgm:cat type="accent6" pri="11500"/>
  </dgm:catLst>
  <dgm:styleLbl name="node0">
    <dgm:fillClrLst meth="cycle"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alpha val="90000"/>
      </a:schemeClr>
      <a:schemeClr val="accent6">
        <a:alpha val="5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/>
    <dgm:txEffectClrLst/>
  </dgm:styleLbl>
  <dgm:styleLbl name="node1">
    <dgm:fillClrLst>
      <a:schemeClr val="accent6">
        <a:alpha val="9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6">
        <a:shade val="9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  <a:alpha val="90000"/>
      </a:schemeClr>
      <a:schemeClr val="accent6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>
      <a:schemeClr val="accent6">
        <a:shade val="90000"/>
      </a:schemeClr>
      <a:schemeClr val="accent6">
        <a:tint val="50000"/>
      </a:schemeClr>
    </dgm:fillClrLst>
    <dgm:linClrLst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alpha val="90000"/>
      </a:schemeClr>
      <a:schemeClr val="accent6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6">
        <a:alpha val="90000"/>
        <a:tint val="40000"/>
      </a:schemeClr>
      <a:schemeClr val="accent6">
        <a:alpha val="5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66E7E3A-C42D-4F15-B67E-666D6CD7A244}" type="doc">
      <dgm:prSet loTypeId="urn:microsoft.com/office/officeart/2005/8/layout/orgChart1" loCatId="hierarchy" qsTypeId="urn:microsoft.com/office/officeart/2005/8/quickstyle/3d4" qsCatId="3D" csTypeId="urn:microsoft.com/office/officeart/2005/8/colors/accent6_5" csCatId="accent6" phldr="1"/>
      <dgm:spPr/>
      <dgm:t>
        <a:bodyPr/>
        <a:lstStyle/>
        <a:p>
          <a:endParaRPr lang="hr-HR"/>
        </a:p>
      </dgm:t>
    </dgm:pt>
    <dgm:pt modelId="{FFA72E5D-6C94-4D81-8FF0-87C53BCCADDF}">
      <dgm:prSet phldrT="[Tekst]" custT="1"/>
      <dgm:spPr>
        <a:solidFill>
          <a:schemeClr val="accent2">
            <a:lumMod val="75000"/>
            <a:alpha val="80000"/>
          </a:schemeClr>
        </a:solidFill>
      </dgm:spPr>
      <dgm:t>
        <a:bodyPr/>
        <a:lstStyle/>
        <a:p>
          <a:r>
            <a:rPr lang="hr-HR" sz="3600" dirty="0"/>
            <a:t>ŠKOLSKI KURIKULUM</a:t>
          </a:r>
        </a:p>
      </dgm:t>
    </dgm:pt>
    <dgm:pt modelId="{2B14CCA8-5981-40B1-8CD8-3A2BDA89D8F1}" type="parTrans" cxnId="{A84EF327-ECB5-4229-AF30-1FADD4496149}">
      <dgm:prSet/>
      <dgm:spPr/>
      <dgm:t>
        <a:bodyPr/>
        <a:lstStyle/>
        <a:p>
          <a:endParaRPr lang="hr-HR"/>
        </a:p>
      </dgm:t>
    </dgm:pt>
    <dgm:pt modelId="{47B5C7A4-05E6-4982-907E-7DA3BFD3FEE5}" type="sibTrans" cxnId="{A84EF327-ECB5-4229-AF30-1FADD4496149}">
      <dgm:prSet/>
      <dgm:spPr/>
      <dgm:t>
        <a:bodyPr/>
        <a:lstStyle/>
        <a:p>
          <a:endParaRPr lang="hr-HR"/>
        </a:p>
      </dgm:t>
    </dgm:pt>
    <dgm:pt modelId="{BD3ED106-084B-48D2-8029-C0B65AECDFDE}" type="pres">
      <dgm:prSet presAssocID="{866E7E3A-C42D-4F15-B67E-666D6CD7A244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F95318E4-DA8F-42CA-8E9A-524D2E195917}" type="pres">
      <dgm:prSet presAssocID="{FFA72E5D-6C94-4D81-8FF0-87C53BCCADDF}" presName="hierRoot1" presStyleCnt="0">
        <dgm:presLayoutVars>
          <dgm:hierBranch val="init"/>
        </dgm:presLayoutVars>
      </dgm:prSet>
      <dgm:spPr/>
    </dgm:pt>
    <dgm:pt modelId="{D665A0FC-1632-4A86-9E23-A6C31B29F20C}" type="pres">
      <dgm:prSet presAssocID="{FFA72E5D-6C94-4D81-8FF0-87C53BCCADDF}" presName="rootComposite1" presStyleCnt="0"/>
      <dgm:spPr/>
    </dgm:pt>
    <dgm:pt modelId="{29B73019-6716-4199-A54D-383269BBB8FC}" type="pres">
      <dgm:prSet presAssocID="{FFA72E5D-6C94-4D81-8FF0-87C53BCCADDF}" presName="rootText1" presStyleLbl="node0" presStyleIdx="0" presStyleCnt="1" custScaleX="184297" custScaleY="29439" custLinFactY="-27756" custLinFactNeighborX="104" custLinFactNeighborY="-100000">
        <dgm:presLayoutVars>
          <dgm:chPref val="3"/>
        </dgm:presLayoutVars>
      </dgm:prSet>
      <dgm:spPr/>
    </dgm:pt>
    <dgm:pt modelId="{C78A1C61-46B6-4D33-BC11-463C0A2CB613}" type="pres">
      <dgm:prSet presAssocID="{FFA72E5D-6C94-4D81-8FF0-87C53BCCADDF}" presName="rootConnector1" presStyleLbl="node1" presStyleIdx="0" presStyleCnt="0"/>
      <dgm:spPr/>
    </dgm:pt>
    <dgm:pt modelId="{DEA79FCB-E1D0-4216-AD22-E1DB3F9E447B}" type="pres">
      <dgm:prSet presAssocID="{FFA72E5D-6C94-4D81-8FF0-87C53BCCADDF}" presName="hierChild2" presStyleCnt="0"/>
      <dgm:spPr/>
    </dgm:pt>
    <dgm:pt modelId="{858562C4-D0C2-4E62-B13D-D4736430944B}" type="pres">
      <dgm:prSet presAssocID="{FFA72E5D-6C94-4D81-8FF0-87C53BCCADDF}" presName="hierChild3" presStyleCnt="0"/>
      <dgm:spPr/>
    </dgm:pt>
  </dgm:ptLst>
  <dgm:cxnLst>
    <dgm:cxn modelId="{DE32011F-FE93-45B9-BE39-7BD299F02719}" type="presOf" srcId="{FFA72E5D-6C94-4D81-8FF0-87C53BCCADDF}" destId="{29B73019-6716-4199-A54D-383269BBB8FC}" srcOrd="0" destOrd="0" presId="urn:microsoft.com/office/officeart/2005/8/layout/orgChart1"/>
    <dgm:cxn modelId="{A84EF327-ECB5-4229-AF30-1FADD4496149}" srcId="{866E7E3A-C42D-4F15-B67E-666D6CD7A244}" destId="{FFA72E5D-6C94-4D81-8FF0-87C53BCCADDF}" srcOrd="0" destOrd="0" parTransId="{2B14CCA8-5981-40B1-8CD8-3A2BDA89D8F1}" sibTransId="{47B5C7A4-05E6-4982-907E-7DA3BFD3FEE5}"/>
    <dgm:cxn modelId="{6A24C42A-3D2C-4ACB-970F-8F8BF3822B9F}" type="presOf" srcId="{866E7E3A-C42D-4F15-B67E-666D6CD7A244}" destId="{BD3ED106-084B-48D2-8029-C0B65AECDFDE}" srcOrd="0" destOrd="0" presId="urn:microsoft.com/office/officeart/2005/8/layout/orgChart1"/>
    <dgm:cxn modelId="{ABB4947D-8704-465F-B334-A5F1D1768AFA}" type="presOf" srcId="{FFA72E5D-6C94-4D81-8FF0-87C53BCCADDF}" destId="{C78A1C61-46B6-4D33-BC11-463C0A2CB613}" srcOrd="1" destOrd="0" presId="urn:microsoft.com/office/officeart/2005/8/layout/orgChart1"/>
    <dgm:cxn modelId="{B043F86F-4A88-405D-87B8-06682BF75351}" type="presParOf" srcId="{BD3ED106-084B-48D2-8029-C0B65AECDFDE}" destId="{F95318E4-DA8F-42CA-8E9A-524D2E195917}" srcOrd="0" destOrd="0" presId="urn:microsoft.com/office/officeart/2005/8/layout/orgChart1"/>
    <dgm:cxn modelId="{A771F504-ECED-4607-AC63-4F6720FC48B7}" type="presParOf" srcId="{F95318E4-DA8F-42CA-8E9A-524D2E195917}" destId="{D665A0FC-1632-4A86-9E23-A6C31B29F20C}" srcOrd="0" destOrd="0" presId="urn:microsoft.com/office/officeart/2005/8/layout/orgChart1"/>
    <dgm:cxn modelId="{6E85883C-0B69-409C-A360-247B23A41A6B}" type="presParOf" srcId="{D665A0FC-1632-4A86-9E23-A6C31B29F20C}" destId="{29B73019-6716-4199-A54D-383269BBB8FC}" srcOrd="0" destOrd="0" presId="urn:microsoft.com/office/officeart/2005/8/layout/orgChart1"/>
    <dgm:cxn modelId="{8FD1DC81-0EE9-478A-AE33-1B8F8B458A11}" type="presParOf" srcId="{D665A0FC-1632-4A86-9E23-A6C31B29F20C}" destId="{C78A1C61-46B6-4D33-BC11-463C0A2CB613}" srcOrd="1" destOrd="0" presId="urn:microsoft.com/office/officeart/2005/8/layout/orgChart1"/>
    <dgm:cxn modelId="{9A4D77A9-823B-436B-BC5B-F3A1C3114495}" type="presParOf" srcId="{F95318E4-DA8F-42CA-8E9A-524D2E195917}" destId="{DEA79FCB-E1D0-4216-AD22-E1DB3F9E447B}" srcOrd="1" destOrd="0" presId="urn:microsoft.com/office/officeart/2005/8/layout/orgChart1"/>
    <dgm:cxn modelId="{A69B4DED-96B1-4923-91DF-04400473BA80}" type="presParOf" srcId="{F95318E4-DA8F-42CA-8E9A-524D2E195917}" destId="{858562C4-D0C2-4E62-B13D-D4736430944B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B73019-6716-4199-A54D-383269BBB8FC}">
      <dsp:nvSpPr>
        <dsp:cNvPr id="0" name=""/>
        <dsp:cNvSpPr/>
      </dsp:nvSpPr>
      <dsp:spPr>
        <a:xfrm>
          <a:off x="9880" y="0"/>
          <a:ext cx="8775095" cy="700852"/>
        </a:xfrm>
        <a:prstGeom prst="rect">
          <a:avLst/>
        </a:prstGeom>
        <a:solidFill>
          <a:schemeClr val="accent2">
            <a:lumMod val="75000"/>
            <a:alpha val="8000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3600" kern="1200" dirty="0"/>
            <a:t>ŠKOLSKI KURIKULUM</a:t>
          </a:r>
        </a:p>
      </dsp:txBody>
      <dsp:txXfrm>
        <a:off x="9880" y="0"/>
        <a:ext cx="8775095" cy="7008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3520A0-91BA-403A-9F83-A25E192FD01E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6D2E2D-5ED9-423C-874C-1207A57B8A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4073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3395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418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424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49878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21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708146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368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17793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30982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01816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A7AC2-E1DC-4369-BCE5-2A82986692A3}" type="slidenum">
              <a:rPr lang="hr-HR" smtClean="0"/>
              <a:pPr/>
              <a:t>38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40698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50341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2A7AC2-E1DC-4369-BCE5-2A82986692A3}" type="slidenum">
              <a:rPr lang="hr-HR" smtClean="0"/>
              <a:pPr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935505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531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3733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1311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47772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730673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12162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A225AD-D065-4DAD-B0AD-F5AF217348FB}" type="slidenum">
              <a:rPr lang="hr-HR" smtClean="0"/>
              <a:pPr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7032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6D2E2D-5ED9-423C-874C-1207A57B8A4D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654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9048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348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88824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Kartica s nazivom cita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478029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rue ili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987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75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65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864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489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682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354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5193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6431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0430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173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r-HR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33CBC-5E54-4F36-BAE7-764D40232229}" type="datetimeFigureOut">
              <a:rPr lang="en-US" smtClean="0"/>
              <a:pPr/>
              <a:t>10/6/2021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7F802B7-4751-49F6-9412-10C18E31516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22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76400" y="3276600"/>
            <a:ext cx="5525184" cy="2514600"/>
          </a:xfrm>
          <a:gradFill flip="none" rotWithShape="1">
            <a:gsLst>
              <a:gs pos="0">
                <a:schemeClr val="bg2">
                  <a:lumMod val="75000"/>
                </a:schemeClr>
              </a:gs>
              <a:gs pos="48000">
                <a:schemeClr val="accent5">
                  <a:lumMod val="97000"/>
                  <a:lumOff val="3000"/>
                </a:schemeClr>
              </a:gs>
              <a:gs pos="100000">
                <a:schemeClr val="accent5">
                  <a:lumMod val="60000"/>
                  <a:lumOff val="40000"/>
                </a:schemeClr>
              </a:gs>
            </a:gsLst>
            <a:lin ang="16200000" scaled="1"/>
            <a:tileRect/>
          </a:gra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marL="342900" lvl="0" indent="-342900"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OŠ STJEPANA RADIĆA BIBINJE</a:t>
            </a:r>
          </a:p>
          <a:p>
            <a:pPr marL="342900" lvl="0" indent="-342900"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Školska godina 2021. /2022.</a:t>
            </a:r>
          </a:p>
          <a:p>
            <a:pPr algn="ctr"/>
            <a:r>
              <a:rPr lang="hr-HR" sz="2400" b="1" dirty="0">
                <a:ln w="1905"/>
                <a:solidFill>
                  <a:schemeClr val="accent2">
                    <a:lumMod val="50000"/>
                  </a:scheme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Klasa:</a:t>
            </a:r>
            <a:r>
              <a:rPr lang="hr-HR" sz="2400" b="1" dirty="0"/>
              <a:t> </a:t>
            </a:r>
            <a:r>
              <a:rPr lang="hr-HR" sz="2400" b="1" dirty="0">
                <a:solidFill>
                  <a:schemeClr val="accent2">
                    <a:lumMod val="50000"/>
                  </a:schemeClr>
                </a:solidFill>
              </a:rPr>
              <a:t>602-02/21-01-927</a:t>
            </a:r>
          </a:p>
          <a:p>
            <a:pPr algn="ctr"/>
            <a:r>
              <a:rPr lang="hr-HR" sz="2400" b="1" dirty="0">
                <a:solidFill>
                  <a:schemeClr val="accent2">
                    <a:lumMod val="50000"/>
                  </a:schemeClr>
                </a:solidFill>
              </a:rPr>
              <a:t>URBROJ : 2198-1-40-21-01</a:t>
            </a:r>
          </a:p>
          <a:p>
            <a:pPr algn="ctr"/>
            <a:r>
              <a:rPr lang="hr-HR" sz="2400" b="1">
                <a:solidFill>
                  <a:schemeClr val="accent2">
                    <a:lumMod val="50000"/>
                  </a:schemeClr>
                </a:solidFill>
              </a:rPr>
              <a:t>Bibinje,01.10.2021</a:t>
            </a:r>
            <a:r>
              <a:rPr lang="hr-HR" sz="2400" b="1" dirty="0">
                <a:solidFill>
                  <a:schemeClr val="accent2">
                    <a:lumMod val="50000"/>
                  </a:schemeClr>
                </a:solidFill>
              </a:rPr>
              <a:t>.</a:t>
            </a:r>
            <a:endParaRPr lang="en-US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Pravokutnik 3"/>
          <p:cNvSpPr/>
          <p:nvPr/>
        </p:nvSpPr>
        <p:spPr>
          <a:xfrm>
            <a:off x="1295400" y="1524000"/>
            <a:ext cx="67553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hr-HR" sz="54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50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ŠKOLSKI KURIKULUM</a:t>
            </a:r>
          </a:p>
        </p:txBody>
      </p:sp>
    </p:spTree>
    <p:extLst>
      <p:ext uri="{BB962C8B-B14F-4D97-AF65-F5344CB8AC3E}">
        <p14:creationId xmlns:p14="http://schemas.microsoft.com/office/powerpoint/2010/main" val="7964431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28625" y="3048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hr-HR" dirty="0"/>
              <a:t>DOPUNSKA NASTAVA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2035477"/>
              </p:ext>
            </p:extLst>
          </p:nvPr>
        </p:nvGraphicFramePr>
        <p:xfrm>
          <a:off x="304800" y="967221"/>
          <a:ext cx="8127611" cy="487077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1529705034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973379254"/>
                    </a:ext>
                  </a:extLst>
                </a:gridCol>
                <a:gridCol w="152400">
                  <a:extLst>
                    <a:ext uri="{9D8B030D-6E8A-4147-A177-3AD203B41FA5}">
                      <a16:colId xmlns:a16="http://schemas.microsoft.com/office/drawing/2014/main" val="854145151"/>
                    </a:ext>
                  </a:extLst>
                </a:gridCol>
                <a:gridCol w="1267858">
                  <a:extLst>
                    <a:ext uri="{9D8B030D-6E8A-4147-A177-3AD203B41FA5}">
                      <a16:colId xmlns:a16="http://schemas.microsoft.com/office/drawing/2014/main" val="3453460987"/>
                    </a:ext>
                  </a:extLst>
                </a:gridCol>
                <a:gridCol w="1322942">
                  <a:extLst>
                    <a:ext uri="{9D8B030D-6E8A-4147-A177-3AD203B41FA5}">
                      <a16:colId xmlns:a16="http://schemas.microsoft.com/office/drawing/2014/main" val="3478000682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674662289"/>
                    </a:ext>
                  </a:extLst>
                </a:gridCol>
                <a:gridCol w="1345811">
                  <a:extLst>
                    <a:ext uri="{9D8B030D-6E8A-4147-A177-3AD203B41FA5}">
                      <a16:colId xmlns:a16="http://schemas.microsoft.com/office/drawing/2014/main" val="3077056195"/>
                    </a:ext>
                  </a:extLst>
                </a:gridCol>
              </a:tblGrid>
              <a:tr h="45030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3346567"/>
                  </a:ext>
                </a:extLst>
              </a:tr>
              <a:tr h="54029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PRIRODA/  BIOLOGIJA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KEMIJA</a:t>
                      </a:r>
                      <a:endParaRPr lang="hr-HR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FIZIKA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GEOGRAFIJA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POVIJEST</a:t>
                      </a:r>
                      <a:endParaRPr lang="hr-H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8849828"/>
                  </a:ext>
                </a:extLst>
              </a:tr>
              <a:tr h="5124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Dopunska objašnjenja radi boljeg usvajanja gradiva</a:t>
                      </a:r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742773"/>
                  </a:ext>
                </a:extLst>
              </a:tr>
              <a:tr h="9361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Motivirati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 učenike i pomoći usvojiti gradivo koje nisu shvatili tijekom redovne nastave ili su izostali s nastave. Primjena individualnog rada, rješavanje zadataka iz radne bilježnice, objašnjenje pravila. Pismeni ispiti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83164108"/>
                  </a:ext>
                </a:extLst>
              </a:tr>
              <a:tr h="4354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Predmetni učitelj i učenici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429422457"/>
                  </a:ext>
                </a:extLst>
              </a:tr>
              <a:tr h="3491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Ralizacija</a:t>
                      </a:r>
                      <a:r>
                        <a:rPr lang="hr-HR" sz="1600" b="1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2gr. 1sat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tj.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sat tj.</a:t>
                      </a:r>
                      <a:endParaRPr lang="hr-HR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sat tj.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sat-35 sati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sat-35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sai</a:t>
                      </a:r>
                      <a:endParaRPr lang="hr-HR" sz="1600" dirty="0"/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38094159"/>
                  </a:ext>
                </a:extLst>
              </a:tr>
              <a:tr h="370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godine po potrebi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2831490"/>
                  </a:ext>
                </a:extLst>
              </a:tr>
              <a:tr h="4021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2527777"/>
                  </a:ext>
                </a:extLst>
              </a:tr>
              <a:tr h="4383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6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Ispiti usmeni i pismeni, praktični radovi. Pozitivna ocjena na kraju godine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29922814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Marjanović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A.B.Brkić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M.Lonić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L.Sorić</a:t>
                      </a:r>
                      <a:endParaRPr lang="hr-HR" sz="1600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868203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1152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0257882"/>
              </p:ext>
            </p:extLst>
          </p:nvPr>
        </p:nvGraphicFramePr>
        <p:xfrm>
          <a:off x="304800" y="703766"/>
          <a:ext cx="8534399" cy="581709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1592519722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290128333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995985797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254556991"/>
                    </a:ext>
                  </a:extLst>
                </a:gridCol>
                <a:gridCol w="838200">
                  <a:extLst>
                    <a:ext uri="{9D8B030D-6E8A-4147-A177-3AD203B41FA5}">
                      <a16:colId xmlns:a16="http://schemas.microsoft.com/office/drawing/2014/main" val="336868851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40637350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4260579535"/>
                    </a:ext>
                  </a:extLst>
                </a:gridCol>
                <a:gridCol w="914399">
                  <a:extLst>
                    <a:ext uri="{9D8B030D-6E8A-4147-A177-3AD203B41FA5}">
                      <a16:colId xmlns:a16="http://schemas.microsoft.com/office/drawing/2014/main" val="3532825159"/>
                    </a:ext>
                  </a:extLst>
                </a:gridCol>
              </a:tblGrid>
              <a:tr h="4572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5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program i projekt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MATEM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KEM/ BIO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GEOG.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ENGL.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HRVAT.</a:t>
                      </a:r>
                      <a:endParaRPr lang="hr-HR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FIZIKA</a:t>
                      </a:r>
                      <a:endParaRPr lang="hr-HR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POVIJ.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948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– 8.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-8.r.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6.r.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5.-8.r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7.-8.r.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 – 8.r.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7.-8.r.</a:t>
                      </a:r>
                      <a:endParaRPr lang="hr-HR" dirty="0"/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8.r.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7.-8.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C000">
                            <a:tint val="66000"/>
                            <a:satMod val="160000"/>
                          </a:srgbClr>
                        </a:gs>
                        <a:gs pos="50000">
                          <a:srgbClr val="FFC000">
                            <a:tint val="44500"/>
                            <a:satMod val="160000"/>
                          </a:srgbClr>
                        </a:gs>
                        <a:gs pos="100000">
                          <a:srgbClr val="FFC000">
                            <a:tint val="23500"/>
                            <a:satMod val="160000"/>
                          </a:srgbClr>
                        </a:gs>
                      </a:gsLst>
                      <a:lin ang="135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982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/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Intenzivnije razvijanje matematičkih sposobnosti i interesa, te produbljivanje znanja. Istraživačkim radom upoznati, usvojiti i primjenjivati znanja. Priprema učenika za natjecanje. Razvijati ljubav prema mater. jeziku, čistoću govora i pisanja. Osposoblj. uč. za naprednu razinu usmenog i pismenog </a:t>
                      </a:r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izraž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. </a:t>
                      </a:r>
                      <a:endParaRPr lang="hr-HR" sz="1500" baseline="0" dirty="0">
                        <a:latin typeface="Times New Roman" pitchFamily="18" charset="0"/>
                        <a:ea typeface="Times New Roman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hr-HR" sz="1500" baseline="0" dirty="0">
                        <a:latin typeface="Times New Roman" pitchFamily="18" charset="0"/>
                        <a:ea typeface="Times New Roman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3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Poticati na istraživački i timski oblik rada. Proširivanje i utvrđivanje sadržaja redovne nastave. Stečeno znanje primjenjivati u svakodnevnom životu.  Sudjelovanje na natjecanjima-škol.,opć.,</a:t>
                      </a:r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žup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, </a:t>
                      </a:r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međunar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.,</a:t>
                      </a:r>
                      <a:r>
                        <a:rPr kumimoji="0" lang="hr-HR" sz="15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hr-HR" sz="1500" b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Informatika</a:t>
                      </a:r>
                      <a:r>
                        <a:rPr kumimoji="0" lang="hr-HR" sz="1500" b="1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-</a:t>
                      </a:r>
                      <a:r>
                        <a:rPr kumimoji="0" lang="hr-HR" sz="1500" b="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5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ogramiranje i natjecanje u logičkom razmišljanju DABAR. </a:t>
                      </a:r>
                      <a:endParaRPr kumimoji="0" lang="hr-HR" sz="1500" b="1" kern="1200" baseline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kumimoji="0" lang="hr-HR" sz="1500" b="1" kern="1200" baseline="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+mn-cs"/>
                      </a:endParaRPr>
                    </a:p>
                  </a:txBody>
                  <a:tcPr marL="114300" marR="11430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45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Učenici, nastavnici</a:t>
                      </a: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982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RN-9gr.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1.r.-2.pol.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PN-2 gr. po 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/>
                          <a:ea typeface="Times New Roman"/>
                          <a:cs typeface="Times New Roman"/>
                        </a:rPr>
                        <a:t>K-1 sat </a:t>
                      </a:r>
                      <a:r>
                        <a:rPr lang="hr-HR" sz="1500" baseline="0">
                          <a:latin typeface="Times New Roman"/>
                          <a:ea typeface="Times New Roman"/>
                          <a:cs typeface="Times New Roman"/>
                        </a:rPr>
                        <a:t>  B-2 gr. po 1 sat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/>
                          <a:ea typeface="Times New Roman"/>
                          <a:cs typeface="Times New Roman"/>
                        </a:rPr>
                        <a:t>3 grupe.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/>
                          <a:ea typeface="Times New Roman"/>
                          <a:cs typeface="Times New Roman"/>
                        </a:rPr>
                        <a:t>1 sat tj.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/>
                          <a:ea typeface="Times New Roman"/>
                          <a:cs typeface="Times New Roman"/>
                        </a:rPr>
                        <a:t>1 grupa</a:t>
                      </a:r>
                      <a:endParaRPr lang="hr-HR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2 gr. po 1 sat tj.</a:t>
                      </a:r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baseline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500" b="1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/>
                          <a:ea typeface="Times New Roman"/>
                          <a:cs typeface="Times New Roman"/>
                        </a:rPr>
                        <a:t>2 grupe po 35 sati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/>
                          <a:ea typeface="Times New Roman"/>
                          <a:cs typeface="Times New Roman"/>
                        </a:rPr>
                        <a:t>1x tj – 1 gr.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 sat tj.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/>
                          <a:ea typeface="Times New Roman"/>
                          <a:cs typeface="Times New Roman"/>
                        </a:rPr>
                        <a:t>2 gr. po 1 sat tj..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52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Tijekom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g.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/>
                          <a:ea typeface="Times New Roman"/>
                          <a:cs typeface="Times New Roman"/>
                        </a:rPr>
                        <a:t>Po 35 sati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Po 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35 sati</a:t>
                      </a:r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Po 35 sati</a:t>
                      </a:r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Tijekom g.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35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70 sati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9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Roditelji-15 kn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8">
                  <a:txBody>
                    <a:bodyPr/>
                    <a:lstStyle/>
                    <a:p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Nabava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hamera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grafofolija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papira,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krede u boji, flomastera, fotokopiranje materijala i testova za vježbu</a:t>
                      </a:r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4914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 gridSpan="9">
                  <a:txBody>
                    <a:bodyPr/>
                    <a:lstStyle/>
                    <a:p>
                      <a:r>
                        <a:rPr kumimoji="0" lang="hr-HR" sz="1500" kern="1200" baseline="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Samovrednovanje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+mn-cs"/>
                        </a:rPr>
                        <a:t> učenika i međusobno vrednovanje učenika ali i učitelja (ankete), rezultati učenika s natjecanja. </a:t>
                      </a:r>
                      <a:endParaRPr lang="hr-HR" sz="1500" b="1" baseline="0" dirty="0">
                        <a:latin typeface="Times New Roman" pitchFamily="18" charset="0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500" b="1" baseline="0" dirty="0">
                        <a:latin typeface="Times New Roman" pitchFamily="18" charset="0"/>
                      </a:endParaRPr>
                    </a:p>
                  </a:txBody>
                  <a:tcPr marL="42737" marR="4273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470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Predm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 učitelj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Učiteljice</a:t>
                      </a:r>
                      <a:r>
                        <a:rPr lang="hr-HR" sz="1400" b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 /</a:t>
                      </a:r>
                      <a:r>
                        <a:rPr lang="hr-HR" sz="1400" b="0" dirty="0" err="1">
                          <a:latin typeface="Times New Roman"/>
                          <a:cs typeface="Times New Roman"/>
                        </a:rPr>
                        <a:t>Peša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4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 Koritnik</a:t>
                      </a:r>
                      <a:endParaRPr lang="hr-HR" sz="14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Stojanov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/ Tadić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M.Lonić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M.Jelić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M.Lisica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         N.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Lonić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,  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Kandić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Adžić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 Sikirić/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Brkić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Magdalenić</a:t>
                      </a: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L.Sorić</a:t>
                      </a: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hr-HR" sz="1400" b="0" dirty="0" err="1">
                          <a:latin typeface="Times New Roman"/>
                          <a:ea typeface="Times New Roman"/>
                          <a:cs typeface="Times New Roman"/>
                        </a:rPr>
                        <a:t>Frleta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2737" marR="4273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1676400" y="304800"/>
            <a:ext cx="3246530" cy="369332"/>
          </a:xfrm>
          <a:prstGeom prst="rect">
            <a:avLst/>
          </a:prstGeom>
          <a:noFill/>
          <a:effectLst/>
        </p:spPr>
        <p:txBody>
          <a:bodyPr wrap="none">
            <a:spAutoFit/>
          </a:bodyPr>
          <a:lstStyle/>
          <a:p>
            <a:pPr algn="ctr"/>
            <a:r>
              <a:rPr lang="hr-HR" b="1" dirty="0">
                <a:solidFill>
                  <a:schemeClr val="accent2">
                    <a:lumMod val="75000"/>
                  </a:schemeClr>
                </a:solidFill>
              </a:rPr>
              <a:t>PRILOG 4 – DODATNA NASTAVA </a:t>
            </a:r>
            <a:endParaRPr lang="hr-H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143156"/>
              </p:ext>
            </p:extLst>
          </p:nvPr>
        </p:nvGraphicFramePr>
        <p:xfrm>
          <a:off x="323528" y="609600"/>
          <a:ext cx="8591872" cy="5976768"/>
        </p:xfrm>
        <a:graphic>
          <a:graphicData uri="http://schemas.openxmlformats.org/drawingml/2006/table">
            <a:tbl>
              <a:tblPr>
                <a:effectLst>
                  <a:outerShdw blurRad="50800" dist="38100" dir="13500000" algn="b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9561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24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586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4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500" b="1" dirty="0" err="1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RAZREDNA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>
                        <a:alpha val="74000"/>
                      </a:srgb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</a:t>
                      </a:r>
                      <a:r>
                        <a:rPr lang="hr-HR" sz="15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NASTAVA</a:t>
                      </a:r>
                      <a:endParaRPr lang="hr-HR" sz="15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>
                        <a:alpha val="74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34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KREATIVNE RADIONICE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MLADI KNJIŽNIČARI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ČITATELJSKI KLUB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>
                        <a:alpha val="74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9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Poticati kreativnost, maštovitost, samostalnost, suradnju, smisao za estetiku, tjelesni i psihomotorni razvoj ličnosti, razvoj govorne komunikacije, emocionalno usmjeravanje.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Upoznavanje s knjižnim fondom i bibliotečnim poslovima</a:t>
                      </a:r>
                      <a:endParaRPr lang="en-US" sz="15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1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Čitanjem do zvijezda- </a:t>
                      </a:r>
                      <a:r>
                        <a:rPr lang="hr-HR" sz="15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izražajno čitanje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89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aktivn.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Kreativnim radom rasteretiti učenike od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šk.obveza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Stečena znanja i vještine primijeniti u svakodnevnom životu.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Razviti ljubav prema knjizi i čitanju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Razvijati ljubav prema knjizi i čitanju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9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Učiteljice, učenici, roditelji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učenici,</a:t>
                      </a:r>
                      <a:r>
                        <a:rPr lang="hr-HR" sz="15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knjižničarka, 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.,učenici PN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96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Blok sat svaki drugi tjedan, 35 sati godišnje po razredu – 8 grupa RN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Izložbe</a:t>
                      </a:r>
                      <a:r>
                        <a:rPr lang="hr-HR" sz="15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knjiga,susreti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s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književn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čitanje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Čitanje, razgovor o djelu, </a:t>
                      </a:r>
                      <a:r>
                        <a:rPr lang="hr-H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natjecanje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638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9.-Jesen-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sakuplj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lišća i jesenskih plodova, slikanje,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12.-Božić-izrada čestitki, kićenje jelke i razreda,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izrada ukrasa-1.pol.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-Uređenje centralnog panoa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-Valentinovo-izrada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čestitki,pisanje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i čitanje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radova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Uskrs - oslikavanje pisanica, uređenje učionica ...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5.-Dan škole-priredba, likovni i pism.rad.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6.-skupljanje školjki, izrada i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oblikovanje 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glinom...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15.10.-15-11.</a:t>
                      </a:r>
                      <a:r>
                        <a:rPr lang="hr-HR" sz="15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Mjesec hrvatske knjige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26.10. Dan šk. knjižnica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2.4.- Dan dječje knjige-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trav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                       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89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Oko...- 300 kn po razredu -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 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 roditelji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 i roditelji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23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kritički osvrt roditelja.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Razg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s roditelj.,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Uspjeh na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8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  <a:alpha val="46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 razredne nastave 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M.Pavić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M.Pavić</a:t>
                      </a:r>
                      <a:endParaRPr lang="hr-H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2289" name="Rectangle 1"/>
          <p:cNvSpPr>
            <a:spLocks noChangeArrowheads="1"/>
          </p:cNvSpPr>
          <p:nvPr/>
        </p:nvSpPr>
        <p:spPr bwMode="auto">
          <a:xfrm>
            <a:off x="323528" y="81500"/>
            <a:ext cx="767747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6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PRILOG 5. – IZVANNASTAVNE AKTIVNOSTI                </a:t>
            </a:r>
            <a:endParaRPr kumimoji="0" lang="hr-H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747378"/>
              </p:ext>
            </p:extLst>
          </p:nvPr>
        </p:nvGraphicFramePr>
        <p:xfrm>
          <a:off x="480119" y="838200"/>
          <a:ext cx="8359081" cy="5737775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9779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3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9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738611844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030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LIKOVNA</a:t>
                      </a:r>
                      <a:r>
                        <a:rPr lang="hr-HR" sz="14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GRUPA</a:t>
                      </a:r>
                      <a:endParaRPr lang="hr-HR" sz="14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KLUB  MLADIH TEHNIČARA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ZBOR/                    MALI ZBOR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Španjolski jezik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i="0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ATLETIKA NOGOMET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410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aktivnosti,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Stjecanje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sposob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oblik., razvijati osjećaj za lijepo. </a:t>
                      </a: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Uključiti u rad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koji imaju afiniteta za</a:t>
                      </a:r>
                      <a:r>
                        <a:rPr lang="hr-HR" sz="14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TK</a:t>
                      </a:r>
                      <a:endParaRPr lang="en-US" sz="14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na pjevanje i korištenje svojih talenata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što veći izbor jezika – fakultativna nastava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Postiz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indiv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maksim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podizanje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psihofiz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sposobnosti,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utj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na smanjenje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anksioz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410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Razvijati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sklonosti i talente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izraž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razl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tehnikama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9843" marR="3984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Razvoj kreativnosti, urednosti i točnosti u radu.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Pripremati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na javne nastupe i učiti ih pravilnom pjevanju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Osposobiti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za aktivno služenje stranim jezikom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podizanje emoc. krivulje, prihvaćanje poraza i uspjeha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41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Nastavnik, učenici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Nastavnik,učenici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Nastavnica, 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 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aktivnosti</a:t>
                      </a:r>
                      <a:endParaRPr lang="hr-HR" sz="15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estetsko uređ. škole /izložbe, natječaji,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sudj.u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projektima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Maket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./Model,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gradit., obrada mat. strojar.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konst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.,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Orijent.i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komun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Mali zbor u 1.b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sat tjedno u grupi od 15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.-početno učenje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 </a:t>
                      </a:r>
                      <a:r>
                        <a:rPr lang="hr-HR" sz="14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gr.po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1 sat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218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sata tj.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 gr. po 35 sati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gr. 3 sata tj.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natjecanje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63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račun škole, 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račun škole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Škola, roditelji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komentari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 rodit.  i ostalih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Natjecanje, izložbe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Javni nastup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Nastup na priredbi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rezultati na natjecanju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M.Čavar Radić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N.Joja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P.Glavan</a:t>
                      </a:r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S.Sikirić</a:t>
                      </a:r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Melnik</a:t>
                      </a:r>
                      <a:r>
                        <a:rPr lang="hr-HR" sz="1600" b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/Vukić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323528" y="260648"/>
            <a:ext cx="568863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hr-HR" b="1" dirty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PRILOG 5. – IZVANNASTAVNE AKTIVNOSTI </a:t>
            </a:r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1960777"/>
              </p:ext>
            </p:extLst>
          </p:nvPr>
        </p:nvGraphicFramePr>
        <p:xfrm>
          <a:off x="152400" y="914400"/>
          <a:ext cx="8686799" cy="566654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4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847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115">
                  <a:extLst>
                    <a:ext uri="{9D8B030D-6E8A-4147-A177-3AD203B41FA5}">
                      <a16:colId xmlns:a16="http://schemas.microsoft.com/office/drawing/2014/main" val="1085509296"/>
                    </a:ext>
                  </a:extLst>
                </a:gridCol>
                <a:gridCol w="1610742">
                  <a:extLst>
                    <a:ext uri="{9D8B030D-6E8A-4147-A177-3AD203B41FA5}">
                      <a16:colId xmlns:a16="http://schemas.microsoft.com/office/drawing/2014/main" val="2282217979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598587198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2477061610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8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RADIONICE NA NJEM./ENGL.  JEZIKU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LITERARNA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DRAMSKA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NOVINARSKA               (filmska) -Dešpet</a:t>
                      </a:r>
                      <a:endParaRPr lang="hr-HR" sz="15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MLADI EKOLOZI</a:t>
                      </a:r>
                      <a:endParaRPr lang="hr-HR" sz="1500" b="1" cap="none" spc="0" dirty="0">
                        <a:ln w="1905"/>
                        <a:solidFill>
                          <a:schemeClr val="tx1"/>
                        </a:solidFill>
                        <a:effectLst>
                          <a:innerShdw blurRad="69850" dist="43180" dir="5400000">
                            <a:srgbClr val="000000">
                              <a:alpha val="65000"/>
                            </a:srgbClr>
                          </a:innerShd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192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potaknuti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darovitost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djece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osposobiti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ih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kreativni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život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-upoznati djecu s  kazališnim i dramskim pozivom i poticati ih na  nastupe pred publikom</a:t>
                      </a:r>
                    </a:p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-razvijati komunikaciju na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njema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./engl. jeziku, 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Pratiti zbivanja, akcije, osobe – učiti</a:t>
                      </a:r>
                      <a:r>
                        <a:rPr lang="hr-HR" sz="15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novinarski posao i izvještavati javnost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0" kern="120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Raditi na projektima održivog razvoja,  podizati ekološku svijest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stvaranje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mogućnosti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otkrivanju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talenta</a:t>
                      </a:r>
                    </a:p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-sudjelovanje na priredbi –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dramski izričaj na stranom jeziku</a:t>
                      </a:r>
                      <a:endParaRPr lang="hr-HR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-korisno i svrhovito provođenje </a:t>
                      </a:r>
                      <a:r>
                        <a:rPr lang="hr-HR" sz="1500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slob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vremena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Uvježbavati novinarski oblik izvještavanja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Utjecati na prihvaćanje zdravih stilova života          -program GLOBE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Nastavnici i učenici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027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1xtj.- priredbe i kult. manifest.u školi,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Lidrano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izložbe, 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sudjel.u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natječajima, </a:t>
                      </a:r>
                      <a:r>
                        <a:rPr lang="hr-HR" sz="1500" baseline="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hr-HR" sz="15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bilježav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dana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Izrada priloga za školski web</a:t>
                      </a:r>
                      <a:r>
                        <a:rPr lang="hr-HR" sz="15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časopis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Sadnja, održavanje bilja i okoliša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59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 gr. po 1 sat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sat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sat tj.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sati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x tj.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58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5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škola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na teret škole</a:t>
                      </a: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1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Sudjelovanje na priredbama , LIDRANu, natječajima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Ej/Nj</a:t>
                      </a:r>
                      <a:r>
                        <a:rPr lang="en-US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Rad s djecom u 1.i 2.r.</a:t>
                      </a:r>
                      <a:endParaRPr lang="hr-HR" sz="15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5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Uredan okoliš i prostori škole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78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Nastavnici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S.Sikirić</a:t>
                      </a: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Kučan</a:t>
                      </a: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/Zubčić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J.A.Sikirić</a:t>
                      </a:r>
                      <a:endParaRPr lang="hr-HR" sz="1500" b="0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Kandić</a:t>
                      </a:r>
                      <a:endParaRPr lang="hr-HR" sz="1500" b="0" dirty="0"/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I.Kero</a:t>
                      </a:r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7777" marR="4777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Pravokutnik 2"/>
          <p:cNvSpPr/>
          <p:nvPr/>
        </p:nvSpPr>
        <p:spPr>
          <a:xfrm>
            <a:off x="323528" y="260648"/>
            <a:ext cx="568863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>
            <a:spAutoFit/>
          </a:bodyPr>
          <a:lstStyle/>
          <a:p>
            <a:pPr algn="ctr"/>
            <a:r>
              <a:rPr lang="hr-HR" b="1" dirty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PRILOG 5. – IZVANNASTAVNE AKTIVNOSTI 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5526581"/>
              </p:ext>
            </p:extLst>
          </p:nvPr>
        </p:nvGraphicFramePr>
        <p:xfrm>
          <a:off x="304800" y="729040"/>
          <a:ext cx="8534399" cy="596760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9852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531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416239313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39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005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program i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PREDMETNA NASTAVA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745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LITURGIJSKO</a:t>
                      </a:r>
                      <a:r>
                        <a:rPr lang="hr-HR" sz="1500" b="1" cap="none" spc="0" baseline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KREATIVNA</a:t>
                      </a:r>
                      <a:r>
                        <a:rPr lang="hr-HR" sz="1500" b="1" cap="none" spc="0" dirty="0">
                          <a:ln w="1905"/>
                          <a:solidFill>
                            <a:schemeClr val="tx1"/>
                          </a:solidFill>
                          <a:effectLst>
                            <a:innerShdw blurRad="69850" dist="43180" dir="5400000">
                              <a:srgbClr val="000000">
                                <a:alpha val="65000"/>
                              </a:srgbClr>
                            </a:innerShdw>
                          </a:effectLst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BIBLIJSKA GRUPA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WEB DIZAJNERI</a:t>
                      </a:r>
                      <a:endParaRPr lang="hr-HR" sz="1500" b="1" i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MLADI </a:t>
                      </a: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ZNANSTVENICI</a:t>
                      </a:r>
                      <a:endParaRPr lang="hr-HR" sz="1500" b="1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MLADI</a:t>
                      </a:r>
                      <a:r>
                        <a:rPr lang="hr-HR" sz="15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POVJESNIČARI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1709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aktivno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kern="1200" baseline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sudj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 adventskim i korizm. akcija., poticati suživot prema kršć. načelima</a:t>
                      </a:r>
                      <a:endParaRPr lang="en-US" sz="150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Priprema učenika za vjeronaučnu olimpijadu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Učenici će znati koristiti određene web alate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stjecanje životnih vještina kroz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kreat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praktičan rad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promicanje zdravih živ. navika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rad u timu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učenike na proučavanje povijesnih događaja i ličnosti i istraživački rad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 usvajanje  i življenje vjere kroz zanimljive </a:t>
                      </a:r>
                      <a:r>
                        <a:rPr lang="hr-HR" sz="1500" baseline="0" dirty="0" err="1">
                          <a:latin typeface="Times New Roman" pitchFamily="18" charset="0"/>
                          <a:cs typeface="Times New Roman" panose="02020603050405020304" pitchFamily="18" charset="0"/>
                        </a:rPr>
                        <a:t>sadrž</a:t>
                      </a:r>
                      <a:r>
                        <a:rPr lang="hr-HR" sz="1500" baseline="0" dirty="0">
                          <a:latin typeface="Times New Roman" pitchFamily="18" charset="0"/>
                          <a:cs typeface="Times New Roman" panose="02020603050405020304" pitchFamily="18" charset="0"/>
                        </a:rPr>
                        <a:t>. i pristupe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Dublje razmatrati vjeru i usvajati više sadržaja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5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Izrada edukativnih materijala pomoću web alata</a:t>
                      </a:r>
                      <a:endParaRPr lang="hr-HR" sz="15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učiti o svakodnevnim pojavama oko sebe. 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Uključiti učenike u školski projekt KLIOFEST i ostale projekte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učenici, roditelji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Učiteljica i učenici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I 7.r.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Učenici, 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14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realiz. aktivnosti</a:t>
                      </a:r>
                      <a:endParaRPr lang="hr-HR" sz="150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-razl.izvori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znanja, kreativno izraž., pano,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Istraživanje, diskutiranje, prezentiranje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koristeći računalo i dostupne web alate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GLOBE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Izrada plakata, PP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prez., izlaganje pred drugima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1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35 sati</a:t>
                      </a: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 sati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četvrtak od 16:00 do 17:30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 sati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gr. po1 sat tjedno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1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škola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8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</a:rPr>
                        <a:t>-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17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Uređeni</a:t>
                      </a:r>
                      <a:r>
                        <a:rPr lang="hr-HR" sz="15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pano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Uspjeh na natjecanju</a:t>
                      </a: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testiranjem edukativnih mater. koje su izradili </a:t>
                      </a:r>
                      <a:r>
                        <a:rPr lang="hr-HR" sz="1400" dirty="0" err="1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samovrednovanje</a:t>
                      </a:r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8700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Nastavn.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M.Jelić</a:t>
                      </a:r>
                    </a:p>
                  </a:txBody>
                  <a:tcPr marL="37058" marR="3705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A.Rücker</a:t>
                      </a:r>
                      <a:endParaRPr lang="hr-H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effectLst/>
                          <a:latin typeface="Times New Roman" panose="02020603050405020304" pitchFamily="18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Magdalenić</a:t>
                      </a:r>
                      <a:endParaRPr lang="hr-HR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Marjanović</a:t>
                      </a: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Sorić /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A.Frleta</a:t>
                      </a:r>
                      <a:endParaRPr lang="hr-HR" sz="15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58" marR="37058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pPr algn="l"/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5.                            IZVANNASTAVNE AKTIVNOSTI</a:t>
            </a:r>
            <a:endParaRPr lang="en-US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58839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6646079"/>
              </p:ext>
            </p:extLst>
          </p:nvPr>
        </p:nvGraphicFramePr>
        <p:xfrm>
          <a:off x="152400" y="762000"/>
          <a:ext cx="8858649" cy="5398002"/>
        </p:xfrm>
        <a:graphic>
          <a:graphicData uri="http://schemas.openxmlformats.org/drawingml/2006/table">
            <a:tbl>
              <a:tblPr/>
              <a:tblGrid>
                <a:gridCol w="1066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3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3476243357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878467395"/>
                    </a:ext>
                  </a:extLst>
                </a:gridCol>
                <a:gridCol w="1374569">
                  <a:extLst>
                    <a:ext uri="{9D8B030D-6E8A-4147-A177-3AD203B41FA5}">
                      <a16:colId xmlns:a16="http://schemas.microsoft.com/office/drawing/2014/main" val="1889172591"/>
                    </a:ext>
                  </a:extLst>
                </a:gridCol>
                <a:gridCol w="1521031">
                  <a:extLst>
                    <a:ext uri="{9D8B030D-6E8A-4147-A177-3AD203B41FA5}">
                      <a16:colId xmlns:a16="http://schemas.microsoft.com/office/drawing/2014/main" val="741437812"/>
                    </a:ext>
                  </a:extLst>
                </a:gridCol>
                <a:gridCol w="1238649">
                  <a:extLst>
                    <a:ext uri="{9D8B030D-6E8A-4147-A177-3AD203B41FA5}">
                      <a16:colId xmlns:a16="http://schemas.microsoft.com/office/drawing/2014/main" val="2913798278"/>
                    </a:ext>
                  </a:extLst>
                </a:gridCol>
              </a:tblGrid>
              <a:tr h="6096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ŠKOLA KOŠARKE                      - M i Ž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ŠKOLA ODBOJKE              - Ž</a:t>
                      </a:r>
                      <a:endParaRPr lang="hr-HR" sz="1600" dirty="0"/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MAŽORET KINJE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VJEŽBAONICA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ZUTA                     (UŠŠ)</a:t>
                      </a:r>
                      <a:endParaRPr lang="hr-HR" sz="1600" dirty="0"/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KARATE              -M i Ž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942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Progr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Učenike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uključiti u bavljenje košarkom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Djevojčice potaknuti na bavljenje odbojkom</a:t>
                      </a:r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Potaknuti djevojčice od 1.-8.r. na razvoj plesnih i motor. sposobnosti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Aktivno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provođ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slob.vremena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 uz različite igre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Aktivno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provođ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500" dirty="0" err="1">
                          <a:latin typeface="Times New Roman"/>
                          <a:ea typeface="Times New Roman"/>
                          <a:cs typeface="Times New Roman"/>
                        </a:rPr>
                        <a:t>slob.vremena</a:t>
                      </a: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 uz različite igre       1gr.-1.i 2.r.-60sati-Melnik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1 gr.–4.r. 70 sati</a:t>
                      </a:r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Potaknuti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5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. na bavljenje borilačkim sportom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24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Približiti djeci različite sportove, zainteresirati ih za zdrav način života, razvijati fair play i natjecateljski duh.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Nastupati na lokalnim i školskim priredbama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natjecanjima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Učenici,</a:t>
                      </a:r>
                      <a:r>
                        <a:rPr lang="hr-HR" sz="1700" baseline="0" dirty="0">
                          <a:latin typeface="Times New Roman"/>
                          <a:ea typeface="Times New Roman"/>
                          <a:cs typeface="Times New Roman"/>
                        </a:rPr>
                        <a:t> treneri, edukatori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1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realiz.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Poslijepodne u školskom dvorištu, školskoj športskoj dvorani  i  drugim prostorima škole prema terminima treninga.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4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Tijekom nastavne godine u dogovoru s trenerom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400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 trošak roditelja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76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Times New Roman"/>
                          <a:cs typeface="Times New Roman"/>
                        </a:rPr>
                        <a:t>natjecanja, smotre, mitinzi, priredbe, sportski susreti.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21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Suradnici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J.Spahija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T. Šimunić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Ž.Banović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Vukić/</a:t>
                      </a:r>
                      <a:r>
                        <a:rPr lang="hr-HR" sz="17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7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Vukić/</a:t>
                      </a:r>
                      <a:r>
                        <a:rPr lang="hr-HR" sz="17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Melnik</a:t>
                      </a:r>
                      <a:endParaRPr lang="hr-HR" sz="17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M.Sorić</a:t>
                      </a:r>
                      <a:endParaRPr lang="hr-HR" sz="17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29871"/>
            <a:ext cx="855009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             PRILOG </a:t>
            </a:r>
            <a:r>
              <a:rPr lang="hr-HR" b="1" dirty="0">
                <a:solidFill>
                  <a:srgbClr val="993300"/>
                </a:solidFill>
                <a:latin typeface="Arial" pitchFamily="34" charset="0"/>
                <a:ea typeface="Times New Roman" pitchFamily="18" charset="0"/>
              </a:rPr>
              <a:t>5a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. –</a:t>
            </a:r>
            <a:r>
              <a:rPr kumimoji="0" lang="hr-HR" b="1" i="0" u="none" strike="noStrike" cap="none" normalizeH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IZVANŠKOLSKE AKTIVNOSTI U BIBINJAMA I ZADRU</a:t>
            </a:r>
            <a:endParaRPr kumimoji="0" lang="hr-H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614890"/>
              </p:ext>
            </p:extLst>
          </p:nvPr>
        </p:nvGraphicFramePr>
        <p:xfrm>
          <a:off x="838200" y="1091283"/>
          <a:ext cx="7620000" cy="4894922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17584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615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3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NASTAVA KOD KUĆE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065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Pomoći učeniku da bude u tijeku s nastavom dok nije u mogućnosti ići u školu radi operacije i potrebne rehabilitacije</a:t>
                      </a:r>
                      <a:endParaRPr lang="hr-HR" sz="1800" b="0" cap="none" spc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198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Osposobljavanje učenika da u okvirima svojih mogućnosti usvaja nastavne sadržaje kod kuće. Održati kontakt djeteta sa školom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učiteljica,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392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Prema potrebi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92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Prema</a:t>
                      </a:r>
                      <a:r>
                        <a:rPr lang="hr-HR" sz="18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potrebi  tijekom godine</a:t>
                      </a:r>
                      <a:endParaRPr lang="hr-HR" sz="1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97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Troškov.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MZO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187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vrednov. </a:t>
                      </a:r>
                      <a:r>
                        <a:rPr lang="hr-HR" sz="1800" b="0" cap="none" spc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rezultata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Prema mogućnosti učenika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26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0" cap="none" spc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18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800" b="0" cap="none" spc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Naslov 2"/>
          <p:cNvSpPr>
            <a:spLocks noGrp="1"/>
          </p:cNvSpPr>
          <p:nvPr>
            <p:ph type="title"/>
          </p:nvPr>
        </p:nvSpPr>
        <p:spPr>
          <a:xfrm>
            <a:off x="866775" y="457200"/>
            <a:ext cx="4248472" cy="634082"/>
          </a:xfrm>
          <a:noFill/>
          <a:effectLst/>
          <a:scene3d>
            <a:camera prst="orthographicFront"/>
            <a:lightRig rig="soft" dir="t"/>
          </a:scene3d>
          <a:sp3d/>
        </p:spPr>
        <p:txBody>
          <a:bodyPr>
            <a:normAutofit/>
            <a:scene3d>
              <a:camera prst="orthographicFront"/>
              <a:lightRig rig="soft" dir="t"/>
            </a:scene3d>
            <a:sp3d prstMaterial="softEdge"/>
          </a:bodyPr>
          <a:lstStyle/>
          <a:p>
            <a:r>
              <a:rPr lang="hr-HR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PRILOG 6 </a:t>
            </a:r>
            <a:r>
              <a:rPr lang="hr-HR" sz="1800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hr-HR" sz="1800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hr-HR" sz="1800" b="1" dirty="0">
                <a:solidFill>
                  <a:schemeClr val="accent2">
                    <a:lumMod val="50000"/>
                  </a:schemeClr>
                </a:solidFill>
                <a:effectLst/>
                <a:latin typeface="Times New Roman" pitchFamily="18" charset="0"/>
                <a:cs typeface="Times New Roman" pitchFamily="18" charset="0"/>
              </a:rPr>
              <a:t>NASTAVA KOD KUĆE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avokutnik 1"/>
          <p:cNvSpPr/>
          <p:nvPr/>
        </p:nvSpPr>
        <p:spPr>
          <a:xfrm>
            <a:off x="323528" y="188640"/>
            <a:ext cx="6372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r-HR" b="1" dirty="0">
                <a:solidFill>
                  <a:srgbClr val="336600"/>
                </a:solidFill>
              </a:rPr>
              <a:t>PRILOG 7.- IZVANUČIONIČNA NASTAVA</a:t>
            </a:r>
            <a:endParaRPr lang="hr-HR" dirty="0">
              <a:solidFill>
                <a:srgbClr val="336600"/>
              </a:solidFill>
            </a:endParaRP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4059955"/>
              </p:ext>
            </p:extLst>
          </p:nvPr>
        </p:nvGraphicFramePr>
        <p:xfrm>
          <a:off x="355612" y="762000"/>
          <a:ext cx="8577337" cy="5715981"/>
        </p:xfrm>
        <a:graphic>
          <a:graphicData uri="http://schemas.openxmlformats.org/drawingml/2006/table">
            <a:tbl>
              <a:tblPr/>
              <a:tblGrid>
                <a:gridCol w="1404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20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1629">
                  <a:extLst>
                    <a:ext uri="{9D8B030D-6E8A-4147-A177-3AD203B41FA5}">
                      <a16:colId xmlns:a16="http://schemas.microsoft.com/office/drawing/2014/main" val="2635584597"/>
                    </a:ext>
                  </a:extLst>
                </a:gridCol>
                <a:gridCol w="1644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411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6442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48644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Aktivnost,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RAZREDNA NASTAVA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78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 A, B, 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A, B,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 A, B,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 A, B, C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 A, B, 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99FF66">
                            <a:shade val="30000"/>
                            <a:satMod val="115000"/>
                          </a:srgbClr>
                        </a:gs>
                        <a:gs pos="50000">
                          <a:srgbClr val="99FF66">
                            <a:shade val="67500"/>
                            <a:satMod val="115000"/>
                          </a:srgbClr>
                        </a:gs>
                        <a:gs pos="100000">
                          <a:srgbClr val="99FF66">
                            <a:shade val="100000"/>
                            <a:satMod val="115000"/>
                          </a:srgbClr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91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aktivnosti, programa i projekta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Bibinje-godišnja doba, mjesto, promet, orijentacija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/kino</a:t>
                      </a:r>
                      <a:r>
                        <a:rPr lang="en-US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-Zada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 (</a:t>
                      </a:r>
                      <a:r>
                        <a:rPr lang="hr-HR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šk.dvorište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  <a:endParaRPr lang="en-US" sz="1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/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3.Crkva Velike Gospe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Bibinje-mjesto,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god.doba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promet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na otvorenom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Crkva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sv.Roka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Bibinje-mjesto,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god.doba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promet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Kino – 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Zada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Luka Gaženica /Zračna luka Zemun.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Crkva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sv.Roka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400" i="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Kazalište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/kino </a:t>
                      </a:r>
                      <a:r>
                        <a:rPr lang="en-US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-Zadar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</a:t>
                      </a:r>
                      <a:endParaRPr lang="hr-HR" sz="140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-Naše mjesto–gdje se nalazim?-3a,c-9.,3.b-11.</a:t>
                      </a:r>
                    </a:p>
                    <a:p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Poznavajući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prošlost, razumijem budućnost ( posjet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Bigečevoj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kući) </a:t>
                      </a:r>
                    </a:p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3.a,c-sij.,3.b-svi.</a:t>
                      </a:r>
                    </a:p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Sakralni objekti</a:t>
                      </a:r>
                      <a:endParaRPr lang="hr-HR" sz="1400" b="0" i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1.kazalište/kino Zadar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rema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ponudi 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i="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hr-HR" sz="1400" i="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Travnjaci, more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Sakralni objekti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475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Organizirat će se prema naputku stožera CZ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buFontTx/>
                        <a:buChar char="-"/>
                      </a:pPr>
                      <a:endParaRPr lang="hr-HR" sz="1200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200" i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200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aktivnosti,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3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Učenje iz neposrednog okruženja, razvoj samostalnosti i suradništva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Ponašanje u kinu / kazalištu / muzeju / šk.knjižnici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osposobljavanje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učenika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orijentaciju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prostoru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prometu,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upoznavanje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običaja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i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kulturne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baštine</a:t>
                      </a:r>
                      <a:r>
                        <a:rPr lang="en-US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Ponašanje u kinu / kazalištu / muzeju / šk.knj.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1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Učiteljice, učenici, knjižničarka, 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932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realizacija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1-2 šk. sata, i u dogovoru s vjeroučiteljicama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958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Prema epidemiološkoj situaciji organizirati IUN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62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teret  roditelja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267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vrednovanje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5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Vrednovanje se provodi nakon svake aktivnosti. Traži se mišljenje učenika i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09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rgbClr val="FFFF99">
                            <a:shade val="30000"/>
                            <a:satMod val="115000"/>
                          </a:srgbClr>
                        </a:gs>
                        <a:gs pos="50000">
                          <a:srgbClr val="FFFF99">
                            <a:shade val="67500"/>
                            <a:satMod val="115000"/>
                          </a:srgbClr>
                        </a:gs>
                        <a:gs pos="100000">
                          <a:srgbClr val="FFFF99">
                            <a:shade val="100000"/>
                            <a:satMod val="115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B.Šindija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J.Kevrić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 vjeroučiteljica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N.Režan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N.Kero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vjeroučiteljica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M.Sorić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D.Spahija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D.Budiša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vjeroučit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I.Režan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LJ.Delija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 vjeroučiteljica</a:t>
                      </a:r>
                    </a:p>
                  </a:txBody>
                  <a:tcPr marL="45044" marR="45044" marT="0" marB="0" anchor="ctr"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0894585"/>
              </p:ext>
            </p:extLst>
          </p:nvPr>
        </p:nvGraphicFramePr>
        <p:xfrm>
          <a:off x="228600" y="609600"/>
          <a:ext cx="8610600" cy="5889352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1809574148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586360394"/>
                    </a:ext>
                  </a:extLst>
                </a:gridCol>
                <a:gridCol w="1704802">
                  <a:extLst>
                    <a:ext uri="{9D8B030D-6E8A-4147-A177-3AD203B41FA5}">
                      <a16:colId xmlns:a16="http://schemas.microsoft.com/office/drawing/2014/main" val="3347328379"/>
                    </a:ext>
                  </a:extLst>
                </a:gridCol>
                <a:gridCol w="1800398">
                  <a:extLst>
                    <a:ext uri="{9D8B030D-6E8A-4147-A177-3AD203B41FA5}">
                      <a16:colId xmlns:a16="http://schemas.microsoft.com/office/drawing/2014/main" val="1060175347"/>
                    </a:ext>
                  </a:extLst>
                </a:gridCol>
              </a:tblGrid>
              <a:tr h="36381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PREDMETNA  NASTAVA  (GOO)</a:t>
                      </a:r>
                      <a:endParaRPr lang="hr-HR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F5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290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5. A, B, C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6. A, B,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A, B, C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 A, B,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8. A, B,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7659"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Gradska knjižnica</a:t>
                      </a:r>
                    </a:p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/k</a:t>
                      </a:r>
                      <a:r>
                        <a:rPr lang="en-US" sz="1400" b="0" i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azalište</a:t>
                      </a:r>
                      <a:r>
                        <a:rPr lang="en-US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/ kino                       - sakralni objekti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1.Bibinje-šuma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Kobiljak</a:t>
                      </a:r>
                      <a:endParaRPr lang="hr-HR" sz="14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2.Katedrala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sv.Stošije</a:t>
                      </a:r>
                      <a:r>
                        <a:rPr lang="hr-HR" sz="1400" b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3.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Kino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/kazalište</a:t>
                      </a: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–Z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</a:t>
                      </a:r>
                    </a:p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4.Sakralni objekti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– pčelinjak –ožu.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Kino/Kazalište-Zadar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Muzej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Sakralni objekti</a:t>
                      </a:r>
                      <a:endParaRPr lang="hr-HR" sz="1400" b="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Posjet MC Nikole Tesle u Smiljanu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Kuća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A.Starčevića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– prema dogovoru</a:t>
                      </a:r>
                    </a:p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Škabrnja,Polača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VUKOVAR – </a:t>
                      </a:r>
                      <a:r>
                        <a:rPr lang="hr-HR" sz="1400" b="1" i="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b="1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                                           grad heroj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-Ovčara, groblje,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Zadar-kino, kazalište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Sakralni objekti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99098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en-US" sz="14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Upozn</a:t>
                      </a:r>
                      <a:r>
                        <a:rPr lang="hr-HR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</a:t>
                      </a:r>
                      <a:r>
                        <a:rPr lang="en-US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en-US" sz="14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učenika</a:t>
                      </a:r>
                      <a:r>
                        <a:rPr lang="en-US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s </a:t>
                      </a:r>
                      <a:r>
                        <a:rPr lang="en-US" sz="14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povije</a:t>
                      </a:r>
                      <a:r>
                        <a:rPr lang="hr-HR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s.</a:t>
                      </a:r>
                      <a:r>
                        <a:rPr lang="en-US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en-US" sz="14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geogr</a:t>
                      </a:r>
                      <a:r>
                        <a:rPr lang="hr-HR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.znam.</a:t>
                      </a:r>
                      <a:r>
                        <a:rPr lang="hr-HR" sz="1400" b="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Razvijanje ljubavi za kazalište / kino</a:t>
                      </a:r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r>
                        <a:rPr lang="en-US" sz="1400" b="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učenje u neposrednoj stvarnosti</a:t>
                      </a:r>
                      <a:endParaRPr lang="hr-HR" sz="1400" b="0" kern="120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-upozn.kult.-histor. spomenika</a:t>
                      </a:r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Upoznati način proizvodnje meda, prodaje – poduzetn.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-Kazališne</a:t>
                      </a:r>
                      <a:r>
                        <a:rPr lang="hr-HR" sz="1400" b="0" baseline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predst. u skladu sa ŠPP.</a:t>
                      </a:r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Pobliže upoznati život i djelo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N.Tesle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Život i djelo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A.Starčevića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Masvin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-maslina i vino-eko uzgoj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hr-HR" sz="14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odavanje počasti poginulima</a:t>
                      </a:r>
                    </a:p>
                    <a:p>
                      <a:r>
                        <a:rPr lang="hr-HR" sz="14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Različitosti Vukov-srijemske </a:t>
                      </a:r>
                      <a:r>
                        <a:rPr lang="hr-HR" sz="1400" b="0" baseline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žup</a:t>
                      </a:r>
                      <a:r>
                        <a:rPr lang="hr-HR" sz="1400" b="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hr-HR" sz="1400" b="0" baseline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-upoznati sakralne objekte u okruženju</a:t>
                      </a:r>
                      <a:endParaRPr lang="en-US" sz="14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9639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Razrednici,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P,G,V,Pr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Šuma-</a:t>
                      </a:r>
                      <a:r>
                        <a:rPr lang="hr-HR" sz="1400" baseline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</a:t>
                      </a:r>
                      <a:r>
                        <a:rPr lang="hr-HR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M, TZK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Pčelinjak- B,TZK,Pr,TK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F,TK,TZK/</a:t>
                      </a:r>
                    </a:p>
                    <a:p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Hj,B,Pov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Integr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nastava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8207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Poludn.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ntegrir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nast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 1-2 sata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Poludnevna 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integr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nastava s izrađenim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400" baseline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zad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Poludn.terenska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i 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izvanuč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nastava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Poludnevna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ter.nast.u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list./stu.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3 dana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2592">
                <a:tc grid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Ostvarenje i vrijeme 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real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ovise o epidemiološkoj situaciji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93676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Roditelji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MZOS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9294"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Odnos učenika prema prirod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i, umjetnosti...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podacima poboljšavati  realiz</a:t>
                      </a:r>
                      <a:r>
                        <a:rPr lang="hr-HR" sz="1400" kern="120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Anonimno ocjenjivanje 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aktivn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Plakati, izlaganje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Razgovor i dojmovi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71945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A.T.Marjanović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       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L.Sorić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I.Kero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vjeroučiteljica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A.Frleta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D.Melnik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vjeoučiteljica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M.Kandić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A.Rücker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N.Lonić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vjeroučiteljica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M.Lisica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I.K.Stojanov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vjeroučiteljica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M.Lisica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I.K.Stojanov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vjeroučiteljica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539552" y="157863"/>
            <a:ext cx="5134611" cy="369332"/>
          </a:xfrm>
          <a:prstGeom prst="rect">
            <a:avLst/>
          </a:prstGeom>
          <a:solidFill>
            <a:srgbClr val="F1F7A7"/>
          </a:solidFill>
          <a:ln w="9525">
            <a:solidFill>
              <a:schemeClr val="accent2">
                <a:lumMod val="75000"/>
              </a:schemeClr>
            </a:solidFill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336600"/>
                </a:solidFill>
                <a:effectLst/>
                <a:latin typeface="Arial" pitchFamily="34" charset="0"/>
                <a:ea typeface="Times New Roman" pitchFamily="18" charset="0"/>
              </a:rPr>
              <a:t>      PRILOG 7. – IZVANUČIONIČNA  NASTAVA</a:t>
            </a:r>
            <a:endParaRPr kumimoji="0" lang="hr-HR" sz="2400" b="0" i="0" u="none" strike="noStrike" cap="none" normalizeH="0" baseline="0" dirty="0">
              <a:ln>
                <a:noFill/>
              </a:ln>
              <a:solidFill>
                <a:srgbClr val="336600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cene3d>
            <a:camera prst="orthographicFront"/>
            <a:lightRig rig="soft" dir="t"/>
          </a:scene3d>
          <a:sp3d>
            <a:bevelT w="165100" prst="coolSlant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algn="ctr"/>
            <a:r>
              <a:rPr lang="hr-HR" sz="3200" dirty="0"/>
              <a:t>SAMOVRJEDNOVANJE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7135508"/>
              </p:ext>
            </p:extLst>
          </p:nvPr>
        </p:nvGraphicFramePr>
        <p:xfrm>
          <a:off x="539552" y="1484782"/>
          <a:ext cx="8208912" cy="514461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4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8926"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Uvid u nastavu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Ravnateljica i stručno razvojna služba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7501">
                <a:tc>
                  <a:txBody>
                    <a:bodyPr/>
                    <a:lstStyle/>
                    <a:p>
                      <a:r>
                        <a:rPr lang="hr-HR" sz="1800" dirty="0"/>
                        <a:t>Analiza odgojno-obrazovne </a:t>
                      </a:r>
                    </a:p>
                    <a:p>
                      <a:r>
                        <a:rPr lang="hr-HR" sz="1800" dirty="0"/>
                        <a:t>situacije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Na sjednicama RV, UV – 2 puta</a:t>
                      </a:r>
                      <a:r>
                        <a:rPr lang="hr-HR" sz="1800" baseline="0" dirty="0"/>
                        <a:t> u    polugodištu i po potrebi, 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3995">
                <a:tc>
                  <a:txBody>
                    <a:bodyPr/>
                    <a:lstStyle/>
                    <a:p>
                      <a:r>
                        <a:rPr lang="hr-HR" sz="1800" dirty="0"/>
                        <a:t>Natjecanja – školska, općinska, županijska, državna, međunarodna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Broj učenika i uspjeh na natjecanjima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7501">
                <a:tc>
                  <a:txBody>
                    <a:bodyPr/>
                    <a:lstStyle/>
                    <a:p>
                      <a:r>
                        <a:rPr lang="hr-HR" sz="1800" dirty="0"/>
                        <a:t>Planovi,</a:t>
                      </a:r>
                      <a:r>
                        <a:rPr lang="hr-HR" sz="1800" baseline="0" dirty="0"/>
                        <a:t> aktivnosti</a:t>
                      </a:r>
                      <a:r>
                        <a:rPr lang="hr-HR" sz="1800" dirty="0"/>
                        <a:t> i ostvarenja </a:t>
                      </a:r>
                    </a:p>
                    <a:p>
                      <a:r>
                        <a:rPr lang="hr-HR" sz="1800" dirty="0"/>
                        <a:t> škole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Rasprave na Vijeću učenika i Vijeću roditelja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0429">
                <a:tc>
                  <a:txBody>
                    <a:bodyPr/>
                    <a:lstStyle/>
                    <a:p>
                      <a:r>
                        <a:rPr lang="hr-HR" sz="1800" dirty="0"/>
                        <a:t>Testovi objektivnog tipa – pedagog 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b="0" baseline="0" dirty="0"/>
                        <a:t>Završni ispit iz </a:t>
                      </a:r>
                      <a:r>
                        <a:rPr lang="hr-HR" sz="1800" b="0" baseline="0" dirty="0" err="1"/>
                        <a:t>Hj</a:t>
                      </a:r>
                      <a:r>
                        <a:rPr lang="hr-HR" sz="1800" b="0" baseline="0" dirty="0"/>
                        <a:t> i mat. u 4. r.-inicijalni ispit iz mat. u 5.r.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4796"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Praćenje</a:t>
                      </a:r>
                      <a:r>
                        <a:rPr lang="hr-HR" sz="1800" b="0" baseline="0" dirty="0"/>
                        <a:t> upisa učenika u srednje škole i  njihova uspjeha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hr-HR" sz="1800" b="0" dirty="0"/>
                        <a:t>Stručno razvojna služba-suradnja sa srednjim školama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1470">
                <a:tc>
                  <a:txBody>
                    <a:bodyPr/>
                    <a:lstStyle/>
                    <a:p>
                      <a:r>
                        <a:rPr lang="hr-HR" sz="1800" dirty="0" err="1"/>
                        <a:t>Samovrjednovanje</a:t>
                      </a:r>
                      <a:r>
                        <a:rPr lang="hr-HR" sz="1800" dirty="0"/>
                        <a:t> nastavnika</a:t>
                      </a:r>
                      <a:endParaRPr lang="hr-HR" sz="1800" b="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hr-HR" sz="1800" dirty="0"/>
                        <a:t>Ankete za učenike i roditelje</a:t>
                      </a:r>
                      <a:endParaRPr lang="hr-HR" sz="1800" b="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pPr algn="l"/>
            <a:r>
              <a:rPr lang="hr-HR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8.           </a:t>
            </a:r>
            <a:r>
              <a:rPr lang="hr-HR" sz="2400" b="1" dirty="0"/>
              <a:t>RN – INTEGRIRANI DANI </a:t>
            </a:r>
            <a:endParaRPr lang="hr-HR" sz="3200" b="1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8340321"/>
              </p:ext>
            </p:extLst>
          </p:nvPr>
        </p:nvGraphicFramePr>
        <p:xfrm>
          <a:off x="287524" y="914400"/>
          <a:ext cx="8568952" cy="4998720"/>
        </p:xfrm>
        <a:graphic>
          <a:graphicData uri="http://schemas.openxmlformats.org/drawingml/2006/table">
            <a:tbl>
              <a:tblPr/>
              <a:tblGrid>
                <a:gridCol w="1236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8204">
                  <a:extLst>
                    <a:ext uri="{9D8B030D-6E8A-4147-A177-3AD203B41FA5}">
                      <a16:colId xmlns:a16="http://schemas.microsoft.com/office/drawing/2014/main" val="104260465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96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1. A, B,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2. A, B,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3. A, B, C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4. A, B, 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06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Ciljevi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7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Provesti korelaciju,  temu obraditi s različitih aspekata i približiti je učenicima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192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Namjena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Aktivirati učenike za praktični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 istraživački rad, poticati na 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uporabu knjiga i IT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te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na 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prijateljske i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suradničke odnose. Usvajanje sadržaja kroz korelaciju predmeta i usvajanje zdravih navika, osjećaja pripadnosti</a:t>
                      </a:r>
                      <a:endParaRPr lang="hr-HR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78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Nosit.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 učenici,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učitelji, roditelji</a:t>
                      </a:r>
                      <a:endParaRPr lang="hr-HR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41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realizacije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Izložba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g</a:t>
                      </a: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rupni rad, istraživanje, plakati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571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700" b="0" dirty="0" err="1">
                          <a:latin typeface="Times New Roman"/>
                          <a:ea typeface="Times New Roman"/>
                          <a:cs typeface="Times New Roman"/>
                        </a:rPr>
                        <a:t>ik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Dan kruha-List.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Blagdan 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sv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Lucije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-Maškare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Svj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 dan zdravlja-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trav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 Dan kruha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-Maškare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Stoti dan škole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Dan očeva-ožujak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de-DE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</a:t>
                      </a:r>
                      <a:r>
                        <a:rPr lang="de-DE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planeta</a:t>
                      </a:r>
                      <a:r>
                        <a:rPr lang="de-DE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de-DE" sz="14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Zemlje</a:t>
                      </a:r>
                      <a:endParaRPr lang="hr-HR" sz="14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Majčin dan</a:t>
                      </a:r>
                      <a:r>
                        <a:rPr lang="de-DE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–svi.</a:t>
                      </a:r>
                      <a:endParaRPr lang="hr-HR" sz="12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-Dan kruha-list.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-Dan mater. jezika-velj.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-Maškare-velj.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Dan kruha</a:t>
                      </a: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Sunce izvor života-lis.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-More-</a:t>
                      </a:r>
                      <a:r>
                        <a:rPr lang="hr-HR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stud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-Maškare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81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7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r>
                        <a:rPr lang="hr-HR" sz="17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 dirty="0"/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7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Razgovor s učenicima</a:t>
                      </a:r>
                      <a:r>
                        <a:rPr lang="hr-HR" sz="17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i roditeljima  o zadovoljstvu,  primjedbama, prijedlozima  za iduću godinu. Korištenje rezultata dobre prakse.</a:t>
                      </a:r>
                      <a:endParaRPr lang="hr-HR" sz="17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700" b="1" dirty="0">
                          <a:latin typeface="Times New Roman"/>
                          <a:ea typeface="Times New Roman"/>
                          <a:cs typeface="Times New Roman"/>
                        </a:rPr>
                        <a:t>učitelj</a:t>
                      </a:r>
                      <a:endParaRPr lang="hr-HR" sz="17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B.Šindija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J.Kevrić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N.Režan</a:t>
                      </a: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N.Kero</a:t>
                      </a:r>
                      <a:endParaRPr lang="hr-HR" sz="1400" b="1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Sorić/Spahija/Budiša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I.Režan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Lj.Delija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1824831"/>
              </p:ext>
            </p:extLst>
          </p:nvPr>
        </p:nvGraphicFramePr>
        <p:xfrm>
          <a:off x="215516" y="838200"/>
          <a:ext cx="8712968" cy="5583804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823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388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388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68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742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13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1804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01804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4341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RAZREDNA NASTAVA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4078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>
                        <a:alpha val="40784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919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1. A, B,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2. A, B, 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3. A,B,C 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4. A, B, 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5. A, B, C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6. A, B,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7. A, B, C 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8. A, B,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40784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3023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Upoznavanje šireg zavičaja, kulturne baštine, razvijanje kulture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</a:t>
                      </a: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onašanja, razvijanje ljubavi prema domovini i njenim ljepotama, osjećaj pripadnosti i tolerancije, razvijanje ekološke svijesti o zaštiti prirode i životinja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58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Širenje spoznaja o raznolikosti domovine, razvijanje poštovanja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 ljubavi prema ljudima i domovini. Poticanje</a:t>
                      </a:r>
                      <a:r>
                        <a:rPr kumimoji="0" lang="hr-HR" sz="1500" kern="120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učenika na njegovanje i vrednovanje kulturne baštine i domovine.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454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 razredni učitelji, učenici,</a:t>
                      </a:r>
                      <a:r>
                        <a:rPr lang="hr-HR" sz="1500" baseline="0" dirty="0">
                          <a:latin typeface="Times New Roman"/>
                          <a:ea typeface="Times New Roman"/>
                          <a:cs typeface="Times New Roman"/>
                        </a:rPr>
                        <a:t> roditelji, ravnateljica, turistička agencija i pojedini nastavnici, župa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222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Pag – </a:t>
                      </a: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poludnev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Vransko jezero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jednodn</a:t>
                      </a: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-agencija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Vransko jezero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500" b="0" dirty="0" err="1">
                          <a:latin typeface="Times New Roman"/>
                          <a:ea typeface="Times New Roman"/>
                          <a:cs typeface="Times New Roman"/>
                        </a:rPr>
                        <a:t>Jednodn</a:t>
                      </a: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0" dirty="0">
                          <a:latin typeface="Times New Roman"/>
                          <a:ea typeface="Times New Roman"/>
                          <a:cs typeface="Times New Roman"/>
                        </a:rPr>
                        <a:t>-agencija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Nin</a:t>
                      </a:r>
                      <a:r>
                        <a:rPr lang="hr-HR" sz="15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-Potraga za blagom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Solana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500" b="0" i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Vransko jezero –list.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5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Izlete i ekskurzije ćemo planirati i  realizirati ako dozvoli epidemiološka situacija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Lucida Sans Unicode" pitchFamily="34" charset="0"/>
                        <a:ea typeface="Times New Roman"/>
                        <a:cs typeface="Lucida Sans Unicode" pitchFamily="34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868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-na teret rodit.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na trošak roditelja.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 teret roditelja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7069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Način vrednov.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kumimoji="0" lang="hr-HR" sz="15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Kritički osvrt na realizaciju izleta, anketa, preko pismenih i likovnih radova vrednovati učeničke doživljaje izleta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512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Razredn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5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>
                        <a:alpha val="55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B.Šindija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J.Kevrić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N.Režan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N.Kero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Sorić/ Spahija/ Budiša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I.Režan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Lj.Delija</a:t>
                      </a:r>
                      <a:endParaRPr lang="hr-HR" sz="14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Marjanović/         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L.Sorić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    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I.Kero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, </a:t>
                      </a:r>
                    </a:p>
                  </a:txBody>
                  <a:tcPr marL="43847" marR="43847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A.Frleta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D.Melnik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M.Kandić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A.Rücker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N.Lonić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M.Lisica</a:t>
                      </a:r>
                      <a:r>
                        <a:rPr lang="hr-HR" sz="1400" b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/ </a:t>
                      </a:r>
                      <a:r>
                        <a:rPr lang="hr-HR" sz="1400" b="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I.K.Stojanov</a:t>
                      </a:r>
                      <a:endParaRPr lang="hr-HR" sz="1400" b="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323528" y="-46166"/>
            <a:ext cx="676307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 PRILOG </a:t>
            </a:r>
            <a:r>
              <a:rPr lang="hr-HR" dirty="0">
                <a:latin typeface="Arial" pitchFamily="34" charset="0"/>
                <a:ea typeface="Times New Roman" pitchFamily="18" charset="0"/>
              </a:rPr>
              <a:t>9</a:t>
            </a: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. – </a:t>
            </a:r>
            <a:r>
              <a:rPr kumimoji="0" lang="hr-HR" b="1" i="0" u="none" strike="noStrike" normalizeH="0" baseline="0" dirty="0">
                <a:latin typeface="Arial" pitchFamily="34" charset="0"/>
                <a:ea typeface="Times New Roman" pitchFamily="18" charset="0"/>
              </a:rPr>
              <a:t>UČENIČKI IZLETI I EKSKURZIJE</a:t>
            </a:r>
            <a:endParaRPr kumimoji="0" lang="hr-HR" b="1" i="0" u="none" strike="noStrike" normalizeH="0" baseline="0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2000" i="0" u="none" strike="noStrike" normalizeH="0" baseline="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015782"/>
              </p:ext>
            </p:extLst>
          </p:nvPr>
        </p:nvGraphicFramePr>
        <p:xfrm>
          <a:off x="304800" y="762000"/>
          <a:ext cx="8534401" cy="5756030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576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0450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PROGRAM ZA UČENIKE S TEŠKOĆAMA  I SOCIJALNIM PROBLEMIMA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KREATIVNE RADIONICE ZA DAROVITE UČENIKE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839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Pomoći učenicima da lakše usvajaju nastavne sadržaje, bolje se socijaliziraju i postanu emocionalno stabilniji, pomoći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u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izvanučion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i terenskoj nastavi-motorički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problemi..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Pružiti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priliku nadarenim učenicima da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razvijaju  svoje sposobnosti, vještine i interese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-identifikacija darovitih ( 3.r. )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Dodatna nastava ( 1. – 8.r. )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samopouzdanje, prilagoditi sadržaje, metode i postupke učenikovim sposobnost.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kreativnost, toleranciju i stvaralačko rješavanje problema kod djece.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589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Pedagog, psiholog, razrednici, učitelji, roditelji,učenici, liječnik,CSS,ZZJZ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Psiholog, učitelji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dodatne nastave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1174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Svakom učeniku pristupiti individualno,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poticati njihove talente i mogućnosti, uključiti u INA. U učenju pomoć 6 asistenata u nastavi. Suradnja s DV „Latica”, dr.Bencun Gumzej, CSS Zadar, upute roditeljima o odgoju i obraz djeteta, savjetovanje za roditelje, provođenje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test.psihomotornih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sposobnosti i određivanje primjerenih programa.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1.Dodaj svijetu malo boje-Marjanović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 Zašto drveće odbacuje lišće-Marjanović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3.Zasjajimo školom-Brkić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4.Št sve možemo sa stvarima iz kuhinje-Brkić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5.Radionica iz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Matem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Peša,Koritnik</a:t>
                      </a:r>
                      <a:endParaRPr lang="hr-HR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6.Modelari-izrada predmeta od drva-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Joja</a:t>
                      </a:r>
                      <a:endParaRPr lang="hr-HR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Uključit će se još nastavnika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Klubovi, lige, projekti,</a:t>
                      </a:r>
                      <a:endParaRPr lang="en-US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21.3. – Dan darovitih učenika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6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Cijelu nastavnu godinu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0" dirty="0">
                          <a:latin typeface="Times New Roman"/>
                          <a:ea typeface="Times New Roman"/>
                          <a:cs typeface="Times New Roman"/>
                        </a:rPr>
                        <a:t>Sve aktivnosti su podložne izmjenama i uključivanje novih radionica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73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Osnivač, škola,roditelji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2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Pratiti uspjeh i ponašanje učenika –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samovrjednovanje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: uspjeh/neuspjeh.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Analiza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evaluacijskih lista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Rezultati na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natj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., izvješća učitelja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61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Pedagog: Silvana Stipić</a:t>
                      </a: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Psiholog: D.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Švenjak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/ nastavnici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188640"/>
            <a:ext cx="6419834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spAutoFit/>
          </a:bodyPr>
          <a:lstStyle/>
          <a:p>
            <a:pPr marL="0" marR="0" lvl="0" indent="762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</a:t>
            </a:r>
            <a:r>
              <a:rPr kumimoji="0" lang="hr-HR" sz="1400" i="0" u="none" strike="noStrike" normalizeH="0" dirty="0">
                <a:latin typeface="Arial" pitchFamily="34" charset="0"/>
                <a:ea typeface="Times New Roman" pitchFamily="18" charset="0"/>
              </a:rPr>
              <a:t> 10</a:t>
            </a: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. – </a:t>
            </a:r>
            <a:r>
              <a:rPr kumimoji="0" lang="hr-HR" sz="1400" b="1" i="0" u="none" strike="noStrike" normalizeH="0" baseline="0" dirty="0">
                <a:latin typeface="Arial" pitchFamily="34" charset="0"/>
                <a:ea typeface="Times New Roman" pitchFamily="18" charset="0"/>
              </a:rPr>
              <a:t>PROGRAM ZA UČENIKE S TEŠKOĆAMA U RAZVOJU</a:t>
            </a:r>
            <a:endParaRPr kumimoji="0" lang="hr-HR" sz="800" b="1" i="0" u="none" strike="noStrike" normalizeH="0" baseline="0" dirty="0"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                        PROGRAM RADA S DAROVITIM UČENICIMA</a:t>
            </a:r>
            <a:endParaRPr kumimoji="0" lang="hr-HR" sz="800" b="1" i="0" u="none" strike="noStrike" normalizeH="0" baseline="0" dirty="0">
              <a:latin typeface="Arial" pitchFamily="34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i="0" u="none" strike="noStrike" normalizeH="0" baseline="0" dirty="0"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7546689"/>
              </p:ext>
            </p:extLst>
          </p:nvPr>
        </p:nvGraphicFramePr>
        <p:xfrm>
          <a:off x="304800" y="674260"/>
          <a:ext cx="8534576" cy="5591324"/>
        </p:xfrm>
        <a:graphic>
          <a:graphicData uri="http://schemas.openxmlformats.org/drawingml/2006/table">
            <a:tbl>
              <a:tblPr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885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48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ŠKOLSKA ZADRUGA   “MOBA”– MLADI MASLINARI+MEDITERANSKO</a:t>
                      </a:r>
                      <a:r>
                        <a:rPr lang="hr-HR" sz="1800" b="1" baseline="0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BILJE 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rgbClr val="FFFF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IZRADA UKRASNIH PREDMETA</a:t>
                      </a:r>
                      <a:endParaRPr lang="hr-HR" sz="1800" dirty="0">
                        <a:solidFill>
                          <a:srgbClr val="FFFF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3399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Ciljevi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Poticanje poduzetništva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usvajanje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znanja, vještina i sposobnosti , razvoj kreativnosti i upućivanje učenika na različite zanate i obrte. Stjecanje temeljnih znanja o gospodarstvu  i vođenju  poslova, stvaranje vlastitog proizvoda prema načelima uporabljivosti i ekonomičnosti, prodaja proizvoda i ulaganje u zadrugu.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Namj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Razvijati ljubav prema prirodi, poticati radne navike i timski oblik rada, razvijati ljubav prema etnografskim predmetima, stvarati i izlagati ukrasne predmete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Nositelj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Voditelji i učenici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886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Rad u masliniku i briga o ljekovitom bilju prema sezonskim poslovima i svakodnevno održavanje. Rad u kreativnoj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radionici – izrada ukrasnih predmeta. </a:t>
                      </a: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Skupljanje starih predmeta u selu i obogaćivanje etno zbirke u školi. Sudjelovanje na smotrama zadruga. Terenska nastava – poludnevna. Prodaja proizvoda i pokloni suradnicima.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Tijekom školske godine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–  4 sata tjedno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92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504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Anketni listić za učenike i roditelje. Ocjene učenika. Priznanja za sudjelovanje na smotrama.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Sudjelovanje na izložbama, smotrama, sajmovima.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62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     M.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Čavar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Radić   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683568" y="27929"/>
            <a:ext cx="796039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i="0" u="none" strike="noStrike" normalizeH="0" baseline="0" dirty="0"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PRILOG </a:t>
            </a:r>
            <a:r>
              <a:rPr kumimoji="0" lang="hr-HR" i="0" u="none" strike="noStrike" normalizeH="0" dirty="0">
                <a:latin typeface="Arial" pitchFamily="34" charset="0"/>
                <a:ea typeface="Times New Roman" pitchFamily="18" charset="0"/>
              </a:rPr>
              <a:t> 11</a:t>
            </a:r>
            <a:r>
              <a:rPr kumimoji="0" lang="hr-HR" i="0" u="none" strike="noStrike" normalizeH="0" baseline="0" dirty="0">
                <a:latin typeface="Arial" pitchFamily="34" charset="0"/>
                <a:ea typeface="Times New Roman" pitchFamily="18" charset="0"/>
              </a:rPr>
              <a:t>. –      </a:t>
            </a:r>
            <a:r>
              <a:rPr kumimoji="0" lang="hr-HR" b="1" i="0" u="none" strike="noStrike" normalizeH="0" baseline="0" dirty="0">
                <a:latin typeface="Arial" pitchFamily="34" charset="0"/>
                <a:ea typeface="Times New Roman" pitchFamily="18" charset="0"/>
              </a:rPr>
              <a:t>ŠKOLSKA ZADRUGA</a:t>
            </a:r>
            <a:endParaRPr kumimoji="0" lang="hr-HR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62000" y="304800"/>
            <a:ext cx="7696200" cy="671290"/>
          </a:xfrm>
        </p:spPr>
        <p:txBody>
          <a:bodyPr>
            <a:normAutofit fontScale="90000"/>
          </a:bodyPr>
          <a:lstStyle/>
          <a:p>
            <a:pPr lvl="0"/>
            <a:r>
              <a:rPr lang="hr-HR" dirty="0">
                <a:latin typeface="Arial" pitchFamily="34" charset="0"/>
                <a:ea typeface="Times New Roman" pitchFamily="18" charset="0"/>
              </a:rPr>
              <a:t>Prilog 11.   ŠKOLSKI ŠPORTSKI KLUB</a:t>
            </a:r>
            <a:br>
              <a:rPr lang="hr-HR" sz="1600" dirty="0">
                <a:latin typeface="Arial" pitchFamily="34" charset="0"/>
              </a:rPr>
            </a:br>
            <a:endParaRPr lang="hr-HR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9002930"/>
              </p:ext>
            </p:extLst>
          </p:nvPr>
        </p:nvGraphicFramePr>
        <p:xfrm>
          <a:off x="304800" y="1311812"/>
          <a:ext cx="8351218" cy="492655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606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291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solidFill>
                            <a:schemeClr val="bg1"/>
                          </a:solidFill>
                          <a:effectLst>
                            <a:glow rad="63500">
                              <a:schemeClr val="accent6">
                                <a:satMod val="175000"/>
                                <a:alpha val="40000"/>
                              </a:schemeClr>
                            </a:glow>
                          </a:effectLst>
                          <a:latin typeface="Times New Roman"/>
                          <a:ea typeface="Times New Roman"/>
                          <a:cs typeface="Times New Roman"/>
                        </a:rPr>
                        <a:t>ŠKOLSKI ŠPORTSKI KLUB</a:t>
                      </a:r>
                      <a:endParaRPr lang="hr-HR" sz="1800" dirty="0">
                        <a:solidFill>
                          <a:schemeClr val="bg1"/>
                        </a:solidFill>
                        <a:effectLst>
                          <a:glow rad="63500">
                            <a:schemeClr val="accent6">
                              <a:satMod val="175000"/>
                              <a:alpha val="40000"/>
                            </a:schemeClr>
                          </a:glow>
                        </a:effectLst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483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Poticati na sudjelovanje i usvajanje motoričkih znanja, podizanje nivoa motoričkih sposobnosti,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razvoj talenata i sklonosti, razvoj samopouzdanja, njegovanje prijateljstva i zdravog načina života.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6465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aktiv.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Poticati učenike na individualne aktivnosti i sportove, 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korisno provedeno slobodno vrijeme, natjecanja.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Voditeljica, učenici, 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Koordiniranje rada sportskih aktivnosti u školi</a:t>
                      </a:r>
                      <a:r>
                        <a:rPr lang="hr-HR" sz="1800" baseline="0" dirty="0">
                          <a:latin typeface="Times New Roman"/>
                          <a:ea typeface="Times New Roman"/>
                          <a:cs typeface="Times New Roman"/>
                        </a:rPr>
                        <a:t> – nogomet, ples / ritmika, košarka, odbojka, rukomet, atletika, šah 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– radi </a:t>
                      </a:r>
                      <a:r>
                        <a:rPr lang="hr-HR" sz="18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Covid</a:t>
                      </a:r>
                      <a:r>
                        <a:rPr lang="hr-HR" sz="18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-a moguće izmjene</a:t>
                      </a:r>
                      <a:endParaRPr lang="hr-HR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Tijekom školske godine.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35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Nabava sportskih rekvizita potrebnih za realizaciju programa. Odlazak na natjecanja na teret škole.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5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</a:t>
                      </a: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Rezultati na školskim natjecanjima.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8232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800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                Darko </a:t>
                      </a:r>
                      <a:r>
                        <a:rPr lang="hr-HR" sz="1800" dirty="0" err="1">
                          <a:latin typeface="Times New Roman"/>
                          <a:ea typeface="Times New Roman"/>
                          <a:cs typeface="Times New Roman"/>
                        </a:rPr>
                        <a:t>Melnik</a:t>
                      </a:r>
                      <a:endParaRPr lang="hr-HR" sz="18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85404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0003184"/>
              </p:ext>
            </p:extLst>
          </p:nvPr>
        </p:nvGraphicFramePr>
        <p:xfrm>
          <a:off x="395536" y="1268760"/>
          <a:ext cx="8352927" cy="5060644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1284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538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322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541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SAVJETOVALIŠTE  ZA DJECU I RODITELJE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blipFill>
                      <a:blip r:embed="rId2"/>
                      <a:tile tx="0" ty="0" sx="100000" sy="100000" flip="none" algn="tl"/>
                    </a:blip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POMOĆ NOVOPRIDOŠLIM UČENICIMA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ESTETSKO UREĐENJE ŠKOLE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12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Pružanje profesionalne pomoći djeci i roditeljima.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Nadoknađivanje obrazovnih razlika i deficita. Pomoć u učenju hrvatskog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jezika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Razvoj pravilnog vredno svog i tuđeg rada. Njegovati strpljenje, radišnost i samopouzd.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07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Pomoći u suočavanju i rješavanju problema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 u adaptaciji na novu sredinu. Nostrifikacija dokumenata, briga za  nabavku udžb.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Razvijati kreativne sposobnosti učenika, osjećaj za lijepo, stvarati ugodno školsko ozračje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psiholog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Učitelji, stručni suradnici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Učitelji, učenici, voditelj.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6680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5 sati tjedno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Upoznavanje s program. i aktivnostima škole,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u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čenicima i nastavnicima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izrada plakata, prigodnih materijala, p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ostava izložbe, uređenje panoa...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038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Times New Roman"/>
                          <a:cs typeface="Times New Roman"/>
                        </a:rPr>
                        <a:t>Rujan - lipanj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Rujan – lipanj 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godine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88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roditelji</a:t>
                      </a: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Na teret škole – mater.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12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Samoprocjena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Samoprocjena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Estetska analiza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Voditelj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D. </a:t>
                      </a:r>
                      <a:r>
                        <a:rPr lang="hr-HR" sz="16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Švenjak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S.Stipić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D.Švenjak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RN/</a:t>
                      </a: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LK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" name="Pravokutnik 3"/>
          <p:cNvSpPr/>
          <p:nvPr/>
        </p:nvSpPr>
        <p:spPr>
          <a:xfrm>
            <a:off x="611560" y="260648"/>
            <a:ext cx="69847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76200" fontAlgn="base">
              <a:spcBef>
                <a:spcPct val="0"/>
              </a:spcBef>
              <a:spcAft>
                <a:spcPct val="0"/>
              </a:spcAft>
            </a:pPr>
            <a:r>
              <a:rPr kumimoji="0" lang="hr-HR" sz="1600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PRILOG </a:t>
            </a:r>
            <a:r>
              <a:rPr lang="hr-HR" sz="160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12</a:t>
            </a:r>
            <a:r>
              <a:rPr kumimoji="0" lang="hr-HR" sz="1600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– </a:t>
            </a:r>
            <a:r>
              <a:rPr kumimoji="0" lang="hr-HR" sz="16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SAVJETOVALIŠTE ZA DJECU I RODITELJE </a:t>
            </a:r>
            <a:endParaRPr kumimoji="0" lang="hr-HR" sz="1600" b="1" i="0" u="none" strike="noStrike" normalizeH="0" baseline="0" dirty="0">
              <a:latin typeface="Times New Roman" pitchFamily="18" charset="0"/>
              <a:cs typeface="Times New Roman" pitchFamily="18" charset="0"/>
            </a:endParaRPr>
          </a:p>
          <a:p>
            <a:pPr lvl="0" indent="76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16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-  </a:t>
            </a:r>
            <a:r>
              <a:rPr kumimoji="0" lang="hr-HR" sz="16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POMOĆ NOVOPRIDOŠLIM UČENICIMA</a:t>
            </a:r>
          </a:p>
          <a:p>
            <a:pPr lvl="0" indent="76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hr-HR" sz="1600" b="1" dirty="0">
                <a:latin typeface="Times New Roman" pitchFamily="18" charset="0"/>
                <a:cs typeface="Times New Roman" pitchFamily="18" charset="0"/>
              </a:rPr>
              <a:t>                                     -  ESTETSKO UREĐENJE ŠKOLE</a:t>
            </a:r>
            <a:endParaRPr lang="hr-HR" sz="1600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251520" y="40734"/>
            <a:ext cx="867645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     </a:t>
            </a:r>
          </a:p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i="0" u="none" strike="noStrike" normalizeH="0" baseline="0" dirty="0"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r-HR" sz="1400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PRILOG 13. </a:t>
            </a:r>
            <a:r>
              <a:rPr kumimoji="0" lang="hr-HR" sz="14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ŠPPN - PROGRAM PREVENCIJE</a:t>
            </a:r>
            <a:r>
              <a:rPr kumimoji="0" lang="hr-HR" sz="1400" b="1" i="0" u="none" strike="noStrike" normalizeH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NASILJA</a:t>
            </a:r>
            <a:r>
              <a:rPr kumimoji="0" lang="hr-HR" sz="14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762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sz="1400" b="1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       </a:t>
            </a:r>
            <a:r>
              <a:rPr kumimoji="0" lang="hr-HR" sz="1400" b="1" i="0" u="none" strike="noStrike" normalizeH="0" baseline="0" dirty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ŠPPO – PROGRAM PREVENCIJE OVISNOSTI, TRGOVINE LJUDIMA </a:t>
            </a:r>
            <a:endParaRPr kumimoji="0" lang="hr-HR" sz="1400" b="1" i="0" u="none" strike="noStrike" normalizeH="0" baseline="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762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400" i="0" u="none" strike="noStrike" normalizeH="0" baseline="0" dirty="0">
              <a:latin typeface="Arial" pitchFamily="34" charset="0"/>
            </a:endParaRPr>
          </a:p>
        </p:txBody>
      </p:sp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251676"/>
              </p:ext>
            </p:extLst>
          </p:nvPr>
        </p:nvGraphicFramePr>
        <p:xfrm>
          <a:off x="251520" y="933594"/>
          <a:ext cx="8676456" cy="5471264"/>
        </p:xfrm>
        <a:graphic>
          <a:graphicData uri="http://schemas.openxmlformats.org/drawingml/2006/table">
            <a:tbl>
              <a:tblPr/>
              <a:tblGrid>
                <a:gridCol w="1043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666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9659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18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Aktivnost,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ŠPPN </a:t>
                      </a:r>
                      <a:endParaRPr lang="hr-HR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3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ŠPPO </a:t>
                      </a:r>
                      <a:endParaRPr lang="hr-HR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51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Ciljevi aktivnosti,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Zaštititi djecu od svih oblika nasilja, a u zadnje vrijeme naročito od elektroničkog nasilja</a:t>
                      </a: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Prevencija i promptno rješavanje uočenog neprihvatljivog ponašanja.</a:t>
                      </a: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Uključivanje roditelja u rad škole i zajedničko djelovanje.</a:t>
                      </a: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Suradnja s drugim institucijama.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86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Namjena aktivnosti,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Povećati razinu </a:t>
                      </a: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osvještenosti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 nasilju, te smanjiti učestalost nasilja. Naviknuti učenike na  provođenje restitucije.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Razvijati samopoštovanje, naučiti kako reći „NE“, razvijati naviku zdravog života, naučiti se zaštititi od zlonamjernih osoba, uočiti i pravilno reagirati na neprihvatljivo </a:t>
                      </a: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ponaš.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60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koordinator-psiholog, pedagog, razrednici, svi učitelji, učenici, tehničko osoblje, roditelji, ZZJZ,policija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4395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Način realizacije aktivnosti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Edukacija edukatora, rad s učenicima, rad s roditeljima, suradnja s drugim institucijama,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praćenje stručne i druge literature,   upućivanje učenika na korisno provođenje slobodnog vremena ( INA i IŠA ).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Aktivnosti vršnjaka pomagača. Dežurstva nastavnika.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1.-8.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 Za sigurno i poticajno okruženje- UNICEF – svi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„Sigurnije škole i vrtići”-Hrvatski Crveni križ i MZO-Erazmus+ projekt-priprema za sve vrste izvanrednih situacija, prva pomoć, psihosocijalna podrška – edukativni materijali, aktivnosti, alati i informacije.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godine ćemo se uključivati u radionice i predavanja ZZJZ, Službe za mentalno zdravlje, PU- prema ponudi i dogovoru.</a:t>
                      </a: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62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Predviđene aktivnosti vanjskih suradnika ovise o epidemiološkoj situaciji – neke aktivnosti bit će ONLINE</a:t>
                      </a: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252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troškovnik aktivnosti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ZZJZ, PU, škola</a:t>
                      </a:r>
                    </a:p>
                  </a:txBody>
                  <a:tcPr marL="43847" marR="43847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Stručni skupovi – edukacija, potrebna literatura za rad s učenicima i roditeljima, dnevnice za vanjske </a:t>
                      </a: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suradnike..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Način vrednovanja 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kritički osvrt na učinjeno ili nedovoljno učinjeno. Analizirati uspjeh sa suradnicima na kraju nastavne godine. Uočiti metode i postupke koji su dali najbolje rezultate.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9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Voditelj</a:t>
                      </a:r>
                      <a:endParaRPr lang="hr-HR" sz="13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Psiholog –</a:t>
                      </a:r>
                      <a:r>
                        <a:rPr lang="hr-HR" sz="13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Dragana Švenjak</a:t>
                      </a:r>
                      <a:r>
                        <a:rPr lang="hr-HR" sz="1300" b="1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/  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Pedagog – Silvana Stipić</a:t>
                      </a:r>
                      <a:endParaRPr lang="hr-HR" sz="13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847" marR="43847" marT="0" marB="0" anchor="ctr"/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47" marR="43847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4884161"/>
              </p:ext>
            </p:extLst>
          </p:nvPr>
        </p:nvGraphicFramePr>
        <p:xfrm>
          <a:off x="251520" y="1124744"/>
          <a:ext cx="8640960" cy="5284774"/>
        </p:xfrm>
        <a:graphic>
          <a:graphicData uri="http://schemas.openxmlformats.org/drawingml/2006/table">
            <a:tbl>
              <a:tblPr>
                <a:effectLst>
                  <a:outerShdw blurRad="50800" dist="38100" dir="10800000" algn="r" rotWithShape="0">
                    <a:prstClr val="black">
                      <a:alpha val="40000"/>
                    </a:prstClr>
                  </a:outerShdw>
                </a:effectLst>
              </a:tblPr>
              <a:tblGrid>
                <a:gridCol w="11200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208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PROFESIONALNO INFORMIRANJE I USMJERAVANJE</a:t>
                      </a:r>
                      <a:endParaRPr lang="hr-HR" sz="16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Informirati učenike o srednjim školama, programima, zanimanjima i pomoći im u odabiru škole i programa koji najbolje odgovaraju njihovim znanjima i sposobnostima.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850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Pomoći učenicima da odaberu onu školu i program koji će im omogućiti zadovoljstvo u budućem životu i radu.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Psiholog, pedagog, razrednici, učenici, roditelji, služba za PU - CISOK, obiteljski liječnik, medicina rada, Ured državne uprave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6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Praćenje učenika tijekom školovanja, davanje brošura i letaka o srednjim školama, suradnja sa srednjim školama, pano za PU, razgovor s učenicima i roditeljima, dogovor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za savjetovanje u CISOK-u,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 održavanje SR 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i RS, objava svih dostupnih informacija na web stranici škole, davanje šifri za e-upis,  pomaganje učenicima i roditeljima pri e-upisu i vođenje dokumentacije. Suradnja s Uredom državne uprave – upis učenika s teškoćama.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baseline="0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Prema potrebi neki poslovi će se raditi ONLINE</a:t>
                      </a:r>
                      <a:endParaRPr lang="hr-HR" sz="16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cijele školske godine. – naročito u 2. polugodištu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688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Detaljan 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5781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Vrednov.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, analiza rada sa suradnicima, pomoć pojedinim učenicima pri</a:t>
                      </a:r>
                      <a:r>
                        <a:rPr lang="hr-HR" sz="16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 upisu,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 te praćenje uspjeha i ponašanja učenika u srednjim školama</a:t>
                      </a: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7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>
                          <a:latin typeface="Times New Roman"/>
                          <a:ea typeface="Times New Roman"/>
                          <a:cs typeface="Times New Roman"/>
                        </a:rPr>
                        <a:t>Voditeljice</a:t>
                      </a:r>
                      <a:endParaRPr lang="hr-HR" sz="16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Silvana Stipić /</a:t>
                      </a:r>
                      <a:r>
                        <a:rPr lang="hr-HR" sz="16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razrednici 8. razreda</a:t>
                      </a: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7777" marR="4777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7649" name="Rectangle 1"/>
          <p:cNvSpPr>
            <a:spLocks noChangeArrowheads="1"/>
          </p:cNvSpPr>
          <p:nvPr/>
        </p:nvSpPr>
        <p:spPr bwMode="auto">
          <a:xfrm>
            <a:off x="755576" y="352981"/>
            <a:ext cx="5760640" cy="61555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hr-HR" sz="1600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PRILOG 14. – </a:t>
            </a:r>
            <a:r>
              <a:rPr kumimoji="0" lang="hr-HR" sz="1600" b="1" i="0" u="none" strike="noStrike" cap="none" normalizeH="0" baseline="0" dirty="0">
                <a:ln>
                  <a:noFill/>
                </a:ln>
                <a:solidFill>
                  <a:schemeClr val="accent5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PROFESIONALNO USMJERAVANJE</a:t>
            </a:r>
            <a:endParaRPr kumimoji="0" lang="hr-HR" sz="1600" b="1" i="0" u="none" strike="noStrike" cap="none" normalizeH="0" baseline="0" dirty="0">
              <a:ln>
                <a:noFill/>
              </a:ln>
              <a:solidFill>
                <a:schemeClr val="accent5">
                  <a:lumMod val="7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043656"/>
              </p:ext>
            </p:extLst>
          </p:nvPr>
        </p:nvGraphicFramePr>
        <p:xfrm>
          <a:off x="503548" y="533400"/>
          <a:ext cx="8136904" cy="5667642"/>
        </p:xfrm>
        <a:graphic>
          <a:graphicData uri="http://schemas.openxmlformats.org/drawingml/2006/table">
            <a:tbl>
              <a:tbl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tblPr>
              <a:tblGrid>
                <a:gridCol w="1136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472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30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ZDRAVSTVENA I SOCIJALNA ZAŠTITA</a:t>
                      </a:r>
                      <a:endParaRPr lang="hr-H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474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KULTURNA I JAVNA DJELATNOST</a:t>
                      </a:r>
                      <a:endParaRPr lang="hr-HR" sz="140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190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Briga o zdravlju djece, rad na prevenc, razviti svijest o higijeni i čuvanju zdravlja, pomoći u socijalizaciji djece, rad na boljim odnosima, 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Razvijati kulturno ponašanje, prihvaćati kulturna i javna događanja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749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Zadovoljnija i zdravija djeca u školi, u svom domu. Pomoći djeci iz deprivirajućih obitelji (droga,alkohol,kriminal)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Navesti učenike na praćenje javnih i kulturnih manifestacija te sudjelovanje projektima ONLINE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Pedagog, psiholog, ravnatelj, liječnik, CSS, policija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Učitelji, voditelji INA, Općina Bibinje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134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u="sng" dirty="0">
                          <a:latin typeface="Times New Roman"/>
                          <a:ea typeface="Times New Roman"/>
                          <a:cs typeface="Times New Roman"/>
                        </a:rPr>
                        <a:t>Cijepljenje</a:t>
                      </a:r>
                      <a:r>
                        <a:rPr lang="hr-HR" sz="1400" u="sng" baseline="0" dirty="0">
                          <a:latin typeface="Times New Roman"/>
                          <a:ea typeface="Times New Roman"/>
                          <a:cs typeface="Times New Roman"/>
                        </a:rPr>
                        <a:t> -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1.r.-IPV (</a:t>
                      </a:r>
                      <a:r>
                        <a:rPr lang="hr-HR" sz="1400" baseline="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dj.paraliza</a:t>
                      </a: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) , 6..r. –HEPATITIS B, 8.r.-DI-TE-POLIO, HPV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-nije obavezno, 6.r.-zubne putovnice                  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aseline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400" u="sng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sistematski pregledi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  5.r.,8.r., 3.r.-pregled vida, </a:t>
                      </a:r>
                      <a:r>
                        <a:rPr lang="hr-HR" sz="14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visna</a:t>
                      </a:r>
                      <a:r>
                        <a:rPr lang="hr-HR" sz="14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i težina,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6.r.-lokomotorni sustav, 7.r.-screening sluha,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sist.za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upis u 1.r.                                 ZO-5.</a:t>
                      </a: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r.-pubertet i menstruacija, 8.r.-reproduktivno zdravlje i spolno prenosive bolesti, 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 suradnja s CSS, Crvenim križem, policijom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Obilježiti: Božićne i Uskrsne blagdane, Dan škole, Svi Sveti..., karneval u razredu, natjecanja, literarna zbivanja, humanitarne akcije...obilježavanje svjetskih i EU dana prema izboru nastavnika ( u prilogu 17)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 </a:t>
                      </a: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Sve aktivnosti prema epidemiološkim mjerama i ONLINE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Cijelu nastavnu godinu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Tijekom  nastavne godine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97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>
                          <a:latin typeface="Times New Roman"/>
                          <a:ea typeface="Times New Roman"/>
                          <a:cs typeface="Times New Roman"/>
                        </a:rPr>
                        <a:t>Osnivač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Na trošak škole, roditelja, općine, županije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58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vrednovanja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Sva djeca redovito cijepljena i pregledana, emocionalno i socijalno zadovoljnija djeca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Iza svake manifestacije napraviti analizu - što je bilo dobro,a što moramo mijenjati.</a:t>
                      </a: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87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Voditeljica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891" marR="438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Silvana Stipić </a:t>
                      </a: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svi</a:t>
                      </a:r>
                    </a:p>
                  </a:txBody>
                  <a:tcPr marL="43891" marR="4389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28673" name="Rectangle 1"/>
          <p:cNvSpPr>
            <a:spLocks noChangeArrowheads="1"/>
          </p:cNvSpPr>
          <p:nvPr/>
        </p:nvSpPr>
        <p:spPr bwMode="auto">
          <a:xfrm>
            <a:off x="0" y="132696"/>
            <a:ext cx="8915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        PRILOG 15. – ZDRAVSTVENA I SOCIJALNA ZAŠTITA /</a:t>
            </a:r>
            <a:r>
              <a:rPr lang="hr-HR" sz="14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</a:rPr>
              <a:t>  KULTURNA I JAVNA DJELATNOST</a:t>
            </a:r>
            <a:endParaRPr kumimoji="0" lang="hr-HR" sz="800" b="1" i="0" u="none" strike="noStrike" normalizeH="0" baseline="0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400" b="1" i="0" u="none" strike="noStrike" normalizeH="0" baseline="0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rial" pitchFamily="34" charset="0"/>
                <a:ea typeface="Times New Roman" pitchFamily="18" charset="0"/>
              </a:rPr>
              <a:t> </a:t>
            </a:r>
            <a:endParaRPr kumimoji="0" lang="hr-HR" sz="1800" b="1" i="0" u="none" strike="noStrike" normalizeH="0" baseline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9A4A2DC-9513-4633-A441-079F4EC8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5200" y="624110"/>
            <a:ext cx="6970200" cy="747490"/>
          </a:xfrm>
          <a:ln>
            <a:solidFill>
              <a:srgbClr val="C00000"/>
            </a:solidFill>
          </a:ln>
        </p:spPr>
        <p:txBody>
          <a:bodyPr/>
          <a:lstStyle/>
          <a:p>
            <a:r>
              <a:rPr lang="hr-HR" b="1" dirty="0"/>
              <a:t>ERASMUS </a:t>
            </a:r>
            <a:r>
              <a:rPr lang="hr-HR" b="1" dirty="0">
                <a:solidFill>
                  <a:schemeClr val="tx1"/>
                </a:solidFill>
              </a:rPr>
              <a:t>+„</a:t>
            </a:r>
            <a:r>
              <a:rPr lang="hr-HR" b="1" dirty="0" err="1">
                <a:solidFill>
                  <a:schemeClr val="tx1"/>
                </a:solidFill>
              </a:rPr>
              <a:t>Bridging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the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gap</a:t>
            </a:r>
            <a:r>
              <a:rPr lang="hr-HR" b="1" dirty="0">
                <a:solidFill>
                  <a:schemeClr val="tx1"/>
                </a:solidFill>
              </a:rPr>
              <a:t>” </a:t>
            </a:r>
          </a:p>
        </p:txBody>
      </p:sp>
      <p:sp>
        <p:nvSpPr>
          <p:cNvPr id="3" name="Podnaslov 4">
            <a:extLst>
              <a:ext uri="{FF2B5EF4-FFF2-40B4-BE49-F238E27FC236}">
                <a16:creationId xmlns:a16="http://schemas.microsoft.com/office/drawing/2014/main" id="{F22E0A6B-124C-4AD5-91FA-630F36D31C77}"/>
              </a:ext>
            </a:extLst>
          </p:cNvPr>
          <p:cNvSpPr txBox="1">
            <a:spLocks/>
          </p:cNvSpPr>
          <p:nvPr/>
        </p:nvSpPr>
        <p:spPr>
          <a:xfrm>
            <a:off x="381000" y="1676400"/>
            <a:ext cx="8534400" cy="1219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 fontScale="85000"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Char char="-"/>
            </a:pPr>
            <a:r>
              <a:rPr lang="hr-HR" sz="2400" dirty="0">
                <a:solidFill>
                  <a:schemeClr val="tx1"/>
                </a:solidFill>
              </a:rPr>
              <a:t>Ciljano područje: </a:t>
            </a:r>
            <a:r>
              <a:rPr lang="hr-HR" sz="2400" b="1" dirty="0">
                <a:solidFill>
                  <a:schemeClr val="tx1"/>
                </a:solidFill>
              </a:rPr>
              <a:t>inkluzija djece s posebnim potrebama, nacionalne manjine, socijalno deprivirane, darovite, migrante</a:t>
            </a:r>
            <a:r>
              <a:rPr lang="hr-HR" sz="2400" dirty="0">
                <a:solidFill>
                  <a:schemeClr val="tx1"/>
                </a:solidFill>
              </a:rPr>
              <a:t>…</a:t>
            </a:r>
          </a:p>
          <a:p>
            <a:pPr>
              <a:buFontTx/>
              <a:buChar char="-"/>
            </a:pPr>
            <a:r>
              <a:rPr lang="hr-HR" sz="2400" dirty="0">
                <a:solidFill>
                  <a:schemeClr val="tx1"/>
                </a:solidFill>
              </a:rPr>
              <a:t>Trajanje projekta: 1.9.2021. – 1.3. 2022. </a:t>
            </a:r>
          </a:p>
          <a:p>
            <a:pPr>
              <a:buFontTx/>
              <a:buChar char="-"/>
            </a:pPr>
            <a:endParaRPr lang="hr-HR" sz="2400" dirty="0">
              <a:solidFill>
                <a:schemeClr val="tx1"/>
              </a:solidFill>
            </a:endParaRPr>
          </a:p>
        </p:txBody>
      </p:sp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6CA1F8BC-0E17-469D-BEB6-9C1F51032CAF}"/>
              </a:ext>
            </a:extLst>
          </p:cNvPr>
          <p:cNvSpPr txBox="1">
            <a:spLocks/>
          </p:cNvSpPr>
          <p:nvPr/>
        </p:nvSpPr>
        <p:spPr>
          <a:xfrm>
            <a:off x="533400" y="3352800"/>
            <a:ext cx="8077200" cy="3200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sz="2000" b="1" dirty="0">
                <a:solidFill>
                  <a:schemeClr val="tx1"/>
                </a:solidFill>
              </a:rPr>
              <a:t>Organizator: Project Management Spain Erasmus Plus</a:t>
            </a:r>
          </a:p>
          <a:p>
            <a:r>
              <a:rPr lang="hr-HR" sz="2000" dirty="0">
                <a:solidFill>
                  <a:schemeClr val="tx1"/>
                </a:solidFill>
              </a:rPr>
              <a:t>Darko </a:t>
            </a:r>
            <a:r>
              <a:rPr lang="hr-HR" sz="2000" dirty="0" err="1">
                <a:solidFill>
                  <a:schemeClr val="tx1"/>
                </a:solidFill>
              </a:rPr>
              <a:t>Melnik</a:t>
            </a:r>
            <a:r>
              <a:rPr lang="hr-HR" sz="2000" dirty="0">
                <a:solidFill>
                  <a:schemeClr val="tx1"/>
                </a:solidFill>
              </a:rPr>
              <a:t>, Ana Tadić-Marjanović (10.-17. srpnja 2022.)</a:t>
            </a:r>
          </a:p>
          <a:p>
            <a:r>
              <a:rPr lang="hr-HR" sz="2000" dirty="0">
                <a:solidFill>
                  <a:schemeClr val="tx1"/>
                </a:solidFill>
              </a:rPr>
              <a:t>-teme: rekreacijski management, tehnike disanja, promocija zdravog načina života,</a:t>
            </a:r>
          </a:p>
          <a:p>
            <a:r>
              <a:rPr lang="hr-HR" sz="2000" dirty="0">
                <a:solidFill>
                  <a:schemeClr val="tx1"/>
                </a:solidFill>
              </a:rPr>
              <a:t>motivirajuće aktivnosti na otvorenom, socijalizacija kroz sport</a:t>
            </a:r>
          </a:p>
          <a:p>
            <a:r>
              <a:rPr lang="hr-HR" sz="2000" dirty="0">
                <a:solidFill>
                  <a:schemeClr val="tx1"/>
                </a:solidFill>
              </a:rPr>
              <a:t> znanstveni koncepti u prehrani/tjelesnoj aktivnosti</a:t>
            </a:r>
          </a:p>
          <a:p>
            <a:r>
              <a:rPr lang="hr-HR" sz="2000" dirty="0">
                <a:solidFill>
                  <a:schemeClr val="tx1"/>
                </a:solidFill>
              </a:rPr>
              <a:t>-glavni ishod: briga o mentalnom zdravlju kroz fizičke aktivnosti i zdravu prehranu</a:t>
            </a:r>
          </a:p>
        </p:txBody>
      </p:sp>
    </p:spTree>
    <p:extLst>
      <p:ext uri="{BB962C8B-B14F-4D97-AF65-F5344CB8AC3E}">
        <p14:creationId xmlns:p14="http://schemas.microsoft.com/office/powerpoint/2010/main" val="1952332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hr-HR" sz="3200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ŠKOLSKI RAZVOJNI PLAN</a:t>
            </a:r>
            <a:endParaRPr lang="hr-HR" sz="3200" dirty="0"/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254870"/>
              </p:ext>
            </p:extLst>
          </p:nvPr>
        </p:nvGraphicFramePr>
        <p:xfrm>
          <a:off x="154744" y="1219200"/>
          <a:ext cx="8836855" cy="4948180"/>
        </p:xfrm>
        <a:graphic>
          <a:graphicData uri="http://schemas.openxmlformats.org/drawingml/2006/table">
            <a:tbl>
              <a:tblPr firstRow="1" bandRow="1">
                <a:effectLst>
                  <a:innerShdw blurRad="114300">
                    <a:prstClr val="black"/>
                  </a:innerShdw>
                </a:effectLst>
                <a:tableStyleId>{69CF1AB2-1976-4502-BF36-3FF5EA218861}</a:tableStyleId>
              </a:tblPr>
              <a:tblGrid>
                <a:gridCol w="2023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55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0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641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735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9977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83820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CILJEVI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METODE I AKTIVNOSTI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NUŽNI RESURSI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DATUM  ZA OSTVAR. CILJEVA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OSOBE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ZA REALIZ.</a:t>
                      </a:r>
                      <a:endParaRPr lang="hr-H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POKAZAT.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OSTVARENJA CILJEVA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099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Kontinuirana edukacija za sve nastavnike i stručnu službu vezano uz: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    online nastavu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e-dnevnike, 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Pratiti </a:t>
                      </a:r>
                      <a:r>
                        <a:rPr lang="hr-HR" sz="1600" b="0" kern="1200" dirty="0" err="1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webinare</a:t>
                      </a:r>
                      <a:endParaRPr lang="hr-HR" sz="1600" b="0" kern="1200" dirty="0">
                        <a:solidFill>
                          <a:schemeClr val="dk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1600" b="0" kern="1200" dirty="0">
                          <a:solidFill>
                            <a:schemeClr val="dk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Korištenje IT-pametne ploče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Unapređenje odgojnih </a:t>
                      </a:r>
                      <a:r>
                        <a:rPr lang="hr-HR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 naglaskom na </a:t>
                      </a:r>
                      <a:r>
                        <a:rPr lang="hr-HR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međupredmetne</a:t>
                      </a:r>
                      <a:r>
                        <a:rPr lang="hr-HR" sz="16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teme šk.</a:t>
                      </a:r>
                      <a:r>
                        <a:rPr lang="hr-HR" sz="1800" kern="1200" dirty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kern="1200" dirty="0" err="1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kurikula</a:t>
                      </a:r>
                      <a:endParaRPr lang="hr-HR" sz="1600" kern="120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Aktivi u školi, UV, RV, ŽSV,  </a:t>
                      </a:r>
                      <a:r>
                        <a:rPr lang="hr-HR" sz="1600" dirty="0" err="1">
                          <a:latin typeface="Times New Roman" pitchFamily="18" charset="0"/>
                          <a:cs typeface="Times New Roman" pitchFamily="18" charset="0"/>
                        </a:rPr>
                        <a:t>međužup.aktivi</a:t>
                      </a:r>
                      <a:endParaRPr lang="hr-HR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lvl="0" algn="ctr"/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Državni, </a:t>
                      </a:r>
                      <a:r>
                        <a:rPr lang="hr-HR" sz="1600" dirty="0" err="1">
                          <a:latin typeface="Times New Roman" pitchFamily="18" charset="0"/>
                          <a:cs typeface="Times New Roman" pitchFamily="18" charset="0"/>
                        </a:rPr>
                        <a:t>webinari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, razgovor, suradnja,                           e-učenje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IT oprema: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Kompjutori, tableti, </a:t>
                      </a: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infrastr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. za Internet, </a:t>
                      </a:r>
                    </a:p>
                    <a:p>
                      <a:pPr>
                        <a:buFontTx/>
                        <a:buNone/>
                      </a:pP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Pametne ploče, tokeni, opremljene učionice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Tijekom godine i nastavak u idućim godinama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Ravnatelj, djelatnici, </a:t>
                      </a: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Žup</a:t>
                      </a:r>
                      <a:r>
                        <a:rPr lang="hr-HR" sz="1600" baseline="0" dirty="0">
                          <a:latin typeface="Times New Roman" pitchFamily="18" charset="0"/>
                          <a:cs typeface="Times New Roman" pitchFamily="18" charset="0"/>
                        </a:rPr>
                        <a:t>. ured, Općina Bibinje, MZO, AZOO </a:t>
                      </a:r>
                      <a:r>
                        <a:rPr lang="hr-HR" sz="16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Carnet</a:t>
                      </a:r>
                      <a:endParaRPr lang="hr-HR" sz="1600" baseline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Uspješno završena </a:t>
                      </a:r>
                      <a:r>
                        <a:rPr lang="hr-HR" sz="1600" dirty="0" err="1">
                          <a:latin typeface="Times New Roman" pitchFamily="18" charset="0"/>
                          <a:cs typeface="Times New Roman" pitchFamily="18" charset="0"/>
                        </a:rPr>
                        <a:t>šk.god</a:t>
                      </a:r>
                      <a:r>
                        <a:rPr lang="hr-HR" sz="1600" dirty="0">
                          <a:latin typeface="Times New Roman" pitchFamily="18" charset="0"/>
                          <a:cs typeface="Times New Roman" pitchFamily="18" charset="0"/>
                        </a:rPr>
                        <a:t> s dobrim iskustvima i novim saznanjima na području odgoja i obrazovanja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4848F7-C326-49DB-89A2-144AC8808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228600"/>
            <a:ext cx="7620000" cy="823690"/>
          </a:xfrm>
        </p:spPr>
        <p:txBody>
          <a:bodyPr/>
          <a:lstStyle/>
          <a:p>
            <a:r>
              <a:rPr lang="hr-HR" b="1" dirty="0"/>
              <a:t>ERASMUS </a:t>
            </a:r>
            <a:r>
              <a:rPr lang="hr-HR" b="1" dirty="0">
                <a:solidFill>
                  <a:schemeClr val="tx1"/>
                </a:solidFill>
              </a:rPr>
              <a:t>+„</a:t>
            </a:r>
            <a:r>
              <a:rPr lang="hr-HR" b="1" dirty="0" err="1">
                <a:solidFill>
                  <a:schemeClr val="tx1"/>
                </a:solidFill>
              </a:rPr>
              <a:t>Bridging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the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gap</a:t>
            </a:r>
            <a:r>
              <a:rPr lang="hr-HR" b="1" dirty="0">
                <a:solidFill>
                  <a:schemeClr val="tx1"/>
                </a:solidFill>
              </a:rPr>
              <a:t>” </a:t>
            </a:r>
            <a:endParaRPr lang="hr-HR" b="1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7F52460-203F-48EA-B480-A2C5A168A8CD}"/>
              </a:ext>
            </a:extLst>
          </p:cNvPr>
          <p:cNvSpPr txBox="1">
            <a:spLocks/>
          </p:cNvSpPr>
          <p:nvPr/>
        </p:nvSpPr>
        <p:spPr>
          <a:xfrm>
            <a:off x="228600" y="1295400"/>
            <a:ext cx="8686800" cy="26670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tx1"/>
                </a:solidFill>
              </a:rPr>
              <a:t>Organizator</a:t>
            </a:r>
            <a:r>
              <a:rPr lang="hr-HR" dirty="0">
                <a:solidFill>
                  <a:schemeClr val="tx1"/>
                </a:solidFill>
              </a:rPr>
              <a:t>: </a:t>
            </a:r>
            <a:r>
              <a:rPr lang="hr-HR" b="1" dirty="0" err="1">
                <a:solidFill>
                  <a:schemeClr val="tx1"/>
                </a:solidFill>
              </a:rPr>
              <a:t>Europass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Teacher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Academy</a:t>
            </a:r>
            <a:endParaRPr lang="hr-HR" b="1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Monika </a:t>
            </a:r>
            <a:r>
              <a:rPr lang="hr-HR" dirty="0" err="1">
                <a:solidFill>
                  <a:schemeClr val="tx1"/>
                </a:solidFill>
              </a:rPr>
              <a:t>Peša</a:t>
            </a:r>
            <a:r>
              <a:rPr lang="hr-HR" dirty="0">
                <a:solidFill>
                  <a:schemeClr val="tx1"/>
                </a:solidFill>
              </a:rPr>
              <a:t>, Marijana </a:t>
            </a:r>
            <a:r>
              <a:rPr lang="hr-HR" dirty="0" err="1">
                <a:solidFill>
                  <a:schemeClr val="tx1"/>
                </a:solidFill>
              </a:rPr>
              <a:t>Kandić</a:t>
            </a:r>
            <a:r>
              <a:rPr lang="hr-HR" dirty="0">
                <a:solidFill>
                  <a:schemeClr val="tx1"/>
                </a:solidFill>
              </a:rPr>
              <a:t> (18.-23. listopada 2021.)</a:t>
            </a:r>
          </a:p>
          <a:p>
            <a:r>
              <a:rPr lang="hr-HR" dirty="0">
                <a:solidFill>
                  <a:schemeClr val="tx1"/>
                </a:solidFill>
              </a:rPr>
              <a:t>-teme: ojačati kompetencije iz engleskog jezika, učiti koristiti CLIL metodu, uključivanje učenika</a:t>
            </a:r>
          </a:p>
          <a:p>
            <a:r>
              <a:rPr lang="hr-HR" dirty="0">
                <a:solidFill>
                  <a:schemeClr val="tx1"/>
                </a:solidFill>
              </a:rPr>
              <a:t>u europske obrazovne aktivnosti kroz razne projekte (</a:t>
            </a:r>
            <a:r>
              <a:rPr lang="hr-HR" dirty="0" err="1">
                <a:solidFill>
                  <a:schemeClr val="tx1"/>
                </a:solidFill>
              </a:rPr>
              <a:t>eTwinning</a:t>
            </a:r>
            <a:r>
              <a:rPr lang="hr-HR" dirty="0">
                <a:solidFill>
                  <a:schemeClr val="tx1"/>
                </a:solidFill>
              </a:rPr>
              <a:t>)</a:t>
            </a:r>
          </a:p>
          <a:p>
            <a:r>
              <a:rPr lang="hr-HR" dirty="0">
                <a:solidFill>
                  <a:schemeClr val="tx1"/>
                </a:solidFill>
              </a:rPr>
              <a:t>-glavni ishod: prisustvovati brojnim online predavanjima na engleskom jeziku međunarodni </a:t>
            </a:r>
            <a:r>
              <a:rPr lang="hr-HR" dirty="0" err="1">
                <a:solidFill>
                  <a:schemeClr val="tx1"/>
                </a:solidFill>
              </a:rPr>
              <a:t>eTwinning</a:t>
            </a:r>
            <a:r>
              <a:rPr lang="hr-HR" dirty="0">
                <a:solidFill>
                  <a:schemeClr val="tx1"/>
                </a:solidFill>
              </a:rPr>
              <a:t> projekti</a:t>
            </a:r>
          </a:p>
        </p:txBody>
      </p:sp>
      <p:sp>
        <p:nvSpPr>
          <p:cNvPr id="4" name="Rezervirano mjesto sadržaja 2">
            <a:extLst>
              <a:ext uri="{FF2B5EF4-FFF2-40B4-BE49-F238E27FC236}">
                <a16:creationId xmlns:a16="http://schemas.microsoft.com/office/drawing/2014/main" id="{CB543211-8B24-4286-A02E-B1707246AD2E}"/>
              </a:ext>
            </a:extLst>
          </p:cNvPr>
          <p:cNvSpPr txBox="1">
            <a:spLocks/>
          </p:cNvSpPr>
          <p:nvPr/>
        </p:nvSpPr>
        <p:spPr>
          <a:xfrm>
            <a:off x="228600" y="4038600"/>
            <a:ext cx="8686800" cy="26670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tx1"/>
                </a:solidFill>
              </a:rPr>
              <a:t>Organizator: </a:t>
            </a:r>
            <a:r>
              <a:rPr lang="hr-HR" b="1" dirty="0" err="1">
                <a:solidFill>
                  <a:schemeClr val="tx1"/>
                </a:solidFill>
              </a:rPr>
              <a:t>Europass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Teacher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Academy</a:t>
            </a:r>
            <a:endParaRPr lang="hr-HR" b="1" dirty="0">
              <a:solidFill>
                <a:schemeClr val="tx1"/>
              </a:solidFill>
            </a:endParaRPr>
          </a:p>
          <a:p>
            <a:r>
              <a:rPr lang="hr-HR" dirty="0">
                <a:solidFill>
                  <a:schemeClr val="tx1"/>
                </a:solidFill>
              </a:rPr>
              <a:t>Marijana Pavić, Jasminka </a:t>
            </a:r>
            <a:r>
              <a:rPr lang="hr-HR" dirty="0" err="1">
                <a:solidFill>
                  <a:schemeClr val="tx1"/>
                </a:solidFill>
              </a:rPr>
              <a:t>Adžić</a:t>
            </a:r>
            <a:r>
              <a:rPr lang="hr-HR" dirty="0">
                <a:solidFill>
                  <a:schemeClr val="tx1"/>
                </a:solidFill>
              </a:rPr>
              <a:t> Sikirić (11.-16. listopada 2021.)</a:t>
            </a:r>
          </a:p>
          <a:p>
            <a:r>
              <a:rPr lang="hr-HR" dirty="0">
                <a:solidFill>
                  <a:schemeClr val="tx1"/>
                </a:solidFill>
              </a:rPr>
              <a:t>-teme: motivacija i suradnja među učenicima, strategije i tehnike diferencijacije poučavanja,</a:t>
            </a:r>
          </a:p>
          <a:p>
            <a:r>
              <a:rPr lang="hr-HR" dirty="0">
                <a:solidFill>
                  <a:schemeClr val="tx1"/>
                </a:solidFill>
              </a:rPr>
              <a:t>različiti načini evaluacije</a:t>
            </a:r>
          </a:p>
          <a:p>
            <a:r>
              <a:rPr lang="hr-HR" dirty="0">
                <a:solidFill>
                  <a:schemeClr val="tx1"/>
                </a:solidFill>
              </a:rPr>
              <a:t>-glavni ishod: naučiti diferencirati sadržaje i načine rada, naučiti razne metode evaluacije</a:t>
            </a:r>
          </a:p>
        </p:txBody>
      </p:sp>
    </p:spTree>
    <p:extLst>
      <p:ext uri="{BB962C8B-B14F-4D97-AF65-F5344CB8AC3E}">
        <p14:creationId xmlns:p14="http://schemas.microsoft.com/office/powerpoint/2010/main" val="4570827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3995EC7-DD1F-4AC3-BD7E-D1923A5B74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0" y="381000"/>
            <a:ext cx="7086600" cy="671290"/>
          </a:xfrm>
        </p:spPr>
        <p:txBody>
          <a:bodyPr/>
          <a:lstStyle/>
          <a:p>
            <a:r>
              <a:rPr lang="hr-HR" b="1" dirty="0"/>
              <a:t>ERASMUS </a:t>
            </a:r>
            <a:r>
              <a:rPr lang="hr-HR" b="1" dirty="0">
                <a:solidFill>
                  <a:schemeClr val="tx1"/>
                </a:solidFill>
              </a:rPr>
              <a:t>+„</a:t>
            </a:r>
            <a:r>
              <a:rPr lang="hr-HR" b="1" dirty="0" err="1">
                <a:solidFill>
                  <a:schemeClr val="tx1"/>
                </a:solidFill>
              </a:rPr>
              <a:t>Bridging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the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gap</a:t>
            </a:r>
            <a:r>
              <a:rPr lang="hr-HR" b="1" dirty="0">
                <a:solidFill>
                  <a:schemeClr val="tx1"/>
                </a:solidFill>
              </a:rPr>
              <a:t>” </a:t>
            </a:r>
            <a:endParaRPr lang="hr-HR" b="1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887C70E-DE6A-4C92-A202-166B3A31F450}"/>
              </a:ext>
            </a:extLst>
          </p:cNvPr>
          <p:cNvSpPr txBox="1">
            <a:spLocks/>
          </p:cNvSpPr>
          <p:nvPr/>
        </p:nvSpPr>
        <p:spPr>
          <a:xfrm>
            <a:off x="266700" y="1600200"/>
            <a:ext cx="8610600" cy="23622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r-HR" b="1" dirty="0">
                <a:solidFill>
                  <a:schemeClr val="tx1"/>
                </a:solidFill>
              </a:rPr>
              <a:t>Organizator: </a:t>
            </a:r>
            <a:r>
              <a:rPr lang="hr-HR" b="1" dirty="0" err="1">
                <a:solidFill>
                  <a:schemeClr val="tx1"/>
                </a:solidFill>
              </a:rPr>
              <a:t>Europass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Teacher</a:t>
            </a:r>
            <a:r>
              <a:rPr lang="hr-HR" b="1" dirty="0">
                <a:solidFill>
                  <a:schemeClr val="tx1"/>
                </a:solidFill>
              </a:rPr>
              <a:t> </a:t>
            </a:r>
            <a:r>
              <a:rPr lang="hr-HR" b="1" dirty="0" err="1">
                <a:solidFill>
                  <a:schemeClr val="tx1"/>
                </a:solidFill>
              </a:rPr>
              <a:t>Academy</a:t>
            </a:r>
            <a:endParaRPr lang="hr-HR" b="1" dirty="0">
              <a:solidFill>
                <a:schemeClr val="tx1"/>
              </a:solidFill>
            </a:endParaRPr>
          </a:p>
          <a:p>
            <a:r>
              <a:rPr lang="hr-HR" dirty="0" err="1">
                <a:solidFill>
                  <a:schemeClr val="tx1"/>
                </a:solidFill>
              </a:rPr>
              <a:t>Kristyna</a:t>
            </a:r>
            <a:r>
              <a:rPr lang="hr-HR" dirty="0">
                <a:solidFill>
                  <a:schemeClr val="tx1"/>
                </a:solidFill>
              </a:rPr>
              <a:t> </a:t>
            </a:r>
            <a:r>
              <a:rPr lang="hr-HR" dirty="0" err="1">
                <a:solidFill>
                  <a:schemeClr val="tx1"/>
                </a:solidFill>
              </a:rPr>
              <a:t>Rygolova</a:t>
            </a:r>
            <a:r>
              <a:rPr lang="hr-HR" dirty="0">
                <a:solidFill>
                  <a:schemeClr val="tx1"/>
                </a:solidFill>
              </a:rPr>
              <a:t> (25.–30. listopada 2021.) prof. Češkog jezika, model C</a:t>
            </a:r>
          </a:p>
          <a:p>
            <a:r>
              <a:rPr lang="hr-HR" dirty="0">
                <a:solidFill>
                  <a:schemeClr val="tx1"/>
                </a:solidFill>
              </a:rPr>
              <a:t>-teme: primjena pozitivne psihologije u obrazovanju, </a:t>
            </a:r>
            <a:r>
              <a:rPr lang="hr-HR" dirty="0" err="1">
                <a:solidFill>
                  <a:schemeClr val="tx1"/>
                </a:solidFill>
              </a:rPr>
              <a:t>mindfulness</a:t>
            </a:r>
            <a:r>
              <a:rPr lang="hr-HR" dirty="0">
                <a:solidFill>
                  <a:schemeClr val="tx1"/>
                </a:solidFill>
              </a:rPr>
              <a:t> tehnika</a:t>
            </a:r>
          </a:p>
          <a:p>
            <a:r>
              <a:rPr lang="hr-HR" dirty="0">
                <a:solidFill>
                  <a:schemeClr val="tx1"/>
                </a:solidFill>
              </a:rPr>
              <a:t>kombiniranje kognitivnih i emocionalnih elemenata u nastavi radi dugoročnog usvajanja novih znanja i vještina</a:t>
            </a:r>
          </a:p>
          <a:p>
            <a:r>
              <a:rPr lang="hr-HR" dirty="0">
                <a:solidFill>
                  <a:schemeClr val="tx1"/>
                </a:solidFill>
              </a:rPr>
              <a:t>-glavni ishod: jačanje </a:t>
            </a:r>
            <a:r>
              <a:rPr lang="hr-HR" dirty="0" err="1">
                <a:solidFill>
                  <a:schemeClr val="tx1"/>
                </a:solidFill>
              </a:rPr>
              <a:t>socio</a:t>
            </a:r>
            <a:r>
              <a:rPr lang="hr-HR" dirty="0">
                <a:solidFill>
                  <a:schemeClr val="tx1"/>
                </a:solidFill>
              </a:rPr>
              <a:t>-emocionalne inteligencije učenika</a:t>
            </a:r>
          </a:p>
        </p:txBody>
      </p:sp>
      <p:sp>
        <p:nvSpPr>
          <p:cNvPr id="4" name="Pravokutnik 3">
            <a:extLst>
              <a:ext uri="{FF2B5EF4-FFF2-40B4-BE49-F238E27FC236}">
                <a16:creationId xmlns:a16="http://schemas.microsoft.com/office/drawing/2014/main" id="{CE921348-3740-4858-8484-2BC3F9CB188E}"/>
              </a:ext>
            </a:extLst>
          </p:cNvPr>
          <p:cNvSpPr/>
          <p:nvPr/>
        </p:nvSpPr>
        <p:spPr>
          <a:xfrm>
            <a:off x="266700" y="4191000"/>
            <a:ext cx="8610600" cy="175432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hr-HR" b="1" dirty="0"/>
              <a:t>Organizator: ITC International</a:t>
            </a:r>
          </a:p>
          <a:p>
            <a:r>
              <a:rPr lang="hr-HR" dirty="0"/>
              <a:t>- Dijana Spahija, Marina Lisica (4.-8. srpnja 2022.)</a:t>
            </a:r>
          </a:p>
          <a:p>
            <a:r>
              <a:rPr lang="hr-HR" dirty="0"/>
              <a:t>- teme: kritičko mišljenje, projektna i problemska nastava, </a:t>
            </a:r>
            <a:r>
              <a:rPr lang="hr-HR" dirty="0" err="1"/>
              <a:t>igrifikacija</a:t>
            </a:r>
            <a:r>
              <a:rPr lang="hr-HR" dirty="0"/>
              <a:t>, obrnuta učionica</a:t>
            </a:r>
          </a:p>
          <a:p>
            <a:r>
              <a:rPr lang="hr-HR" dirty="0"/>
              <a:t>- IKT </a:t>
            </a:r>
            <a:r>
              <a:rPr lang="hr-HR" dirty="0" err="1"/>
              <a:t>unastavi</a:t>
            </a:r>
            <a:r>
              <a:rPr lang="hr-HR" dirty="0"/>
              <a:t>, </a:t>
            </a:r>
            <a:r>
              <a:rPr lang="hr-HR" dirty="0" err="1"/>
              <a:t>metakognicija</a:t>
            </a:r>
            <a:r>
              <a:rPr lang="hr-HR" dirty="0"/>
              <a:t> i sl.</a:t>
            </a:r>
          </a:p>
          <a:p>
            <a:r>
              <a:rPr lang="hr-HR" dirty="0"/>
              <a:t>- glavni ishod: nove metode rada</a:t>
            </a:r>
          </a:p>
        </p:txBody>
      </p:sp>
    </p:spTree>
    <p:extLst>
      <p:ext uri="{BB962C8B-B14F-4D97-AF65-F5344CB8AC3E}">
        <p14:creationId xmlns:p14="http://schemas.microsoft.com/office/powerpoint/2010/main" val="200128243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74015DB-E302-456B-84B9-FB56EB5E6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6700" y="381000"/>
            <a:ext cx="8610600" cy="671290"/>
          </a:xfr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 algn="ctr"/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ETC Hrvatska / European Talent Centre Croatia</a:t>
            </a:r>
            <a:b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hr-H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Pravokutnik 5">
            <a:extLst>
              <a:ext uri="{FF2B5EF4-FFF2-40B4-BE49-F238E27FC236}">
                <a16:creationId xmlns:a16="http://schemas.microsoft.com/office/drawing/2014/main" id="{AFE92E0C-32E3-40E0-AE57-BC6B51581A59}"/>
              </a:ext>
            </a:extLst>
          </p:cNvPr>
          <p:cNvSpPr/>
          <p:nvPr/>
        </p:nvSpPr>
        <p:spPr>
          <a:xfrm>
            <a:off x="1333324" y="1295400"/>
            <a:ext cx="6477351" cy="523220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 wrap="none">
            <a:spAutoFit/>
          </a:bodyPr>
          <a:lstStyle/>
          <a:p>
            <a:r>
              <a:rPr lang="hr-HR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 TOČKA IZVRSNOSTI - od 2.3.2020.</a:t>
            </a:r>
            <a:endParaRPr lang="hr-H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Pravokutnik 6">
            <a:extLst>
              <a:ext uri="{FF2B5EF4-FFF2-40B4-BE49-F238E27FC236}">
                <a16:creationId xmlns:a16="http://schemas.microsoft.com/office/drawing/2014/main" id="{BA809640-2E48-4867-9B2A-B0CE41FAF933}"/>
              </a:ext>
            </a:extLst>
          </p:cNvPr>
          <p:cNvSpPr/>
          <p:nvPr/>
        </p:nvSpPr>
        <p:spPr>
          <a:xfrm>
            <a:off x="742122" y="1921679"/>
            <a:ext cx="7772400" cy="3432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hr-HR" sz="2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Planirane aktivnosti: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Nastaviti identifikaciju i tretman darovitih učenika u školi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Trajno raditi na jačanju kompetencija stručnog kadra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Oformiti nove skupine za podršku darovitih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Postati županijsko središte za podršku darovitim učenicima</a:t>
            </a:r>
          </a:p>
          <a:p>
            <a:pPr marL="342900" lvl="0" indent="-342900"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Prezentirati naš rad na nacionalnoj razini</a:t>
            </a:r>
          </a:p>
          <a:p>
            <a:pPr marL="342900" lvl="0" indent="-342900">
              <a:spcAft>
                <a:spcPts val="800"/>
              </a:spcAft>
              <a:buFont typeface="Calibri" panose="020F0502020204030204" pitchFamily="34" charset="0"/>
              <a:buChar char="-"/>
            </a:pPr>
            <a:r>
              <a:rPr lang="hr-HR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Organizirati jesenski, zimski, proljetni i ljetni kamp za radionice s darovitim učenicima</a:t>
            </a:r>
          </a:p>
        </p:txBody>
      </p:sp>
      <p:pic>
        <p:nvPicPr>
          <p:cNvPr id="3" name="Slika 2">
            <a:extLst>
              <a:ext uri="{FF2B5EF4-FFF2-40B4-BE49-F238E27FC236}">
                <a16:creationId xmlns:a16="http://schemas.microsoft.com/office/drawing/2014/main" id="{5EAE8F3F-0125-46E3-9E86-CD292F1D7C63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59295" y="5353965"/>
            <a:ext cx="7620000" cy="15040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89474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2395FF6B-7D41-4DA8-AEA3-C3D2070B1E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50123853"/>
              </p:ext>
            </p:extLst>
          </p:nvPr>
        </p:nvGraphicFramePr>
        <p:xfrm>
          <a:off x="381000" y="665309"/>
          <a:ext cx="8382001" cy="5688197"/>
        </p:xfrm>
        <a:graphic>
          <a:graphicData uri="http://schemas.openxmlformats.org/drawingml/2006/table">
            <a:tbl>
              <a:tblPr/>
              <a:tblGrid>
                <a:gridCol w="8192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6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182196370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02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40079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SHEMA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ŠK. VOĆA / MLIJEKA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TJEDAN ZDRAVOG DORUČKA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IGRAJMO SE JEZIKOM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 SVIJETU LIKOVNIH </a:t>
                      </a:r>
                    </a:p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UMJETNOSTI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100. DAN ŠKOLE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08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1.-8.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PB, 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4.a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3.r.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-smanjiti unos masti, šećera i soli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-dati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. svježe voće i mlijeko- ZO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pl-PL" sz="1600" b="1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Živjeti zdravo- </a:t>
                      </a:r>
                      <a:r>
                        <a:rPr lang="pl-PL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doručak je osnova za ostatak dana</a:t>
                      </a:r>
                      <a:endParaRPr lang="hr-HR" sz="1400" u="non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u="none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Poticati razvoj pamćenja, pažnje te bogaćenje rječnika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Upoznati život, rad i djelo najvećih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lik.umjet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Poticati i učiti djecu na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izražav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osjećaja slikom, riječi, pokretom.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68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-promovirati zdrave prehrambene navike djece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-dobar izbor namirnica može ugasiti želju za nezdravom hranom,</a:t>
                      </a:r>
                      <a:endParaRPr lang="hr-HR" sz="11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Učenje kroz igru i suradnju, stvaranje smislenih reč.,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-M-spajanje riječi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Razvoj inicijative, samopouzdanja i kreativnog izražavanja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učiti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timski raditi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, ne bojati se reći svoje mišljenje, sve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aktivn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 vezane za 100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61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EU, MZOŠ, učit.,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,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kuharica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HZZJ, učiteljica kuharica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Učit.i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Učiteljica,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Učiteljice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i učenici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671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realizac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Uč.1.-8.-svježe voće i mlijeko 1x tjedno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plakati,predav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Priprema i konzumiranje zdrave hrane</a:t>
                      </a:r>
                    </a:p>
                    <a:p>
                      <a:r>
                        <a:rPr lang="hr-HR" sz="1400" b="0" dirty="0" err="1">
                          <a:latin typeface="Times New Roman" pitchFamily="18" charset="0"/>
                          <a:cs typeface="Times New Roman" pitchFamily="18" charset="0"/>
                        </a:rPr>
                        <a:t>Pr.i</a:t>
                      </a:r>
                      <a:r>
                        <a:rPr lang="hr-HR" sz="1400" b="0" dirty="0">
                          <a:latin typeface="Times New Roman" pitchFamily="18" charset="0"/>
                          <a:cs typeface="Times New Roman" pitchFamily="18" charset="0"/>
                        </a:rPr>
                        <a:t> B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Trčeći diktat,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dramatiz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osmosmjerke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Memory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 u rimi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Oblikovanje u području lik.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umjetn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Razgovor, likovno 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izraž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., pjevanje, plakat, praktični rad, izložba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2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Vrijeme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Tijekom godine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11-15-li</a:t>
                      </a:r>
                      <a:r>
                        <a:rPr lang="en-US" sz="1400" dirty="0">
                          <a:latin typeface="Times New Roman" pitchFamily="18" charset="0"/>
                          <a:cs typeface="Times New Roman" pitchFamily="18" charset="0"/>
                        </a:rPr>
                        <a:t>s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topad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ožujak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veljača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EU, MZOS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županija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405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Pratiti učenike koliko</a:t>
                      </a:r>
                      <a:r>
                        <a:rPr lang="hr-HR" sz="1400" baseline="0" dirty="0">
                          <a:latin typeface="Times New Roman"/>
                          <a:ea typeface="Times New Roman"/>
                          <a:cs typeface="Times New Roman"/>
                        </a:rPr>
                        <a:t> i kako jedu voće i piju mlijeko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Primjena u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svakodn.životu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Analiza aktivnosti s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Izložba radova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izložba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4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Kuharica / svi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M.Bugarija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/Tadić/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Stojanov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/kuhar.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Režan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/Delija/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knjižn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I.Režan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Sorić/Spahija/    Budiša/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Rectangle 1">
            <a:extLst>
              <a:ext uri="{FF2B5EF4-FFF2-40B4-BE49-F238E27FC236}">
                <a16:creationId xmlns:a16="http://schemas.microsoft.com/office/drawing/2014/main" id="{B5024E8E-B3F8-49F9-B910-AE44D691EA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137011"/>
            <a:ext cx="4788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59565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694578"/>
              </p:ext>
            </p:extLst>
          </p:nvPr>
        </p:nvGraphicFramePr>
        <p:xfrm>
          <a:off x="228599" y="685800"/>
          <a:ext cx="8458200" cy="5651842"/>
        </p:xfrm>
        <a:graphic>
          <a:graphicData uri="http://schemas.openxmlformats.org/drawingml/2006/table">
            <a:tbl>
              <a:tblPr/>
              <a:tblGrid>
                <a:gridCol w="11823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80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99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09136">
                  <a:extLst>
                    <a:ext uri="{9D8B030D-6E8A-4147-A177-3AD203B41FA5}">
                      <a16:colId xmlns:a16="http://schemas.microsoft.com/office/drawing/2014/main" val="3864528492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723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UMJETNOST OTPADA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SVJETSKI DAN IZUMITELJA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MALA ŠKOLA KRŠA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MEDA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27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6.r. i ostali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6.,7. i 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5.r.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4021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Reciklaža-skupljati čepove boca. Dio prodati za hum. svrhe-za djecu s teškoćama. Od dijela napraviti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umjetn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instalaciju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podsjećanje na velike izumitelje koji su poboljšali naš svakodnevni ljudski život,</a:t>
                      </a:r>
                    </a:p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EU projekt – provodi ga PD Paklenica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Isticati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nutric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svojstva meda, korist i proizvodnja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012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Otpad se može korisno upotrijebiti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 izumitelji koji hrvatskoj široj javnosti nisu najpoznatiji.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Bolje upoznati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karakt.krškog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reljefa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na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konzum.meda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umjesto slatkiša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472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Pr,B,LK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Tk,INF.Ej,Nj</a:t>
                      </a:r>
                      <a:endParaRPr lang="hr-HR" sz="14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Nastavnici i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40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Skupljanje, prodaja, izrada instalacije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projekt  u paru o hrvatskim 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izumiteljima 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Edukativne radionice – on line prez.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predmete,</a:t>
                      </a:r>
                      <a:r>
                        <a:rPr lang="hr-HR" sz="14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plak ate, degustaciju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2.pol.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9. 11.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1.pol.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prosinac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395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072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izložba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Prezentacije, izložba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Samovredn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prezentacija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0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Stojanov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/Radić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Brkić /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Joja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Lonić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S.Sikirić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Vanjski suradnici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Šindija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Kevrić</a:t>
                      </a:r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BD05332-91FD-4DFE-BD34-AAB95F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52400"/>
            <a:ext cx="4788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0242829"/>
              </p:ext>
            </p:extLst>
          </p:nvPr>
        </p:nvGraphicFramePr>
        <p:xfrm>
          <a:off x="228598" y="571745"/>
          <a:ext cx="8458202" cy="5766734"/>
        </p:xfrm>
        <a:graphic>
          <a:graphicData uri="http://schemas.openxmlformats.org/drawingml/2006/table">
            <a:tbl>
              <a:tblPr/>
              <a:tblGrid>
                <a:gridCol w="10684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85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0723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MARIJINI OBROCI </a:t>
                      </a:r>
                      <a:endParaRPr lang="hr-HR" sz="1100" b="0" u="none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PROJEKT LJUBAZNOSTI </a:t>
                      </a:r>
                      <a:endParaRPr lang="hr-HR" sz="1100" b="1" u="none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GLAGOLJAŠKO BIBINJSKI MOLITVENIK </a:t>
                      </a:r>
                      <a:endParaRPr lang="hr-HR" sz="1100" b="1" u="none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6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Prošlost, sadašnjost, budućnost</a:t>
                      </a:r>
                      <a:endParaRPr lang="hr-HR" sz="1200" b="0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37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3.-8.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 I 8.a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3.a,b,c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152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Prepoznati Božju dobrotu u stvarima koje su nam darovane i</a:t>
                      </a:r>
                    </a:p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uočiti kako Bog ne napušta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čovj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Poticati </a:t>
                      </a:r>
                      <a:r>
                        <a:rPr lang="hr-H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uč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 na   ljubazno ponašanje Koristiti riječi zahvale, naučiti dobivati i gubiti</a:t>
                      </a:r>
                      <a:endParaRPr lang="hr-HR" dirty="0">
                        <a:effectLst/>
                      </a:endParaRP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oblikovanje i prenošenje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inform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o vjeri, njezinom življenju i prenošenju u školi,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kršć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zajednici i dr.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upoznati način života ljudi u našem zavičaju u prošlosti,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sadašnj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budućnosti</a:t>
                      </a:r>
                    </a:p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Vjeru, tradiciju Crkve i Božju objavu povezati s životnim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iskust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Usvojiti ljubaznost kao način ponašanja u životu</a:t>
                      </a:r>
                      <a:endParaRPr lang="hr-HR">
                        <a:effectLst/>
                      </a:endParaRP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Istraž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rad-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prikuplj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tradicionalnih molitava na području Bibinja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istraživački rad, odlučnost i sigurnost u radu, timska suradnja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3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vjeronauk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Nast.vjeronauka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, </a:t>
                      </a:r>
                      <a:endParaRPr lang="hr-HR" dirty="0">
                        <a:effectLst/>
                      </a:endParaRP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vjeronauk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3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5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70 sati 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Pratiti ponašanje učenika Izbor najljubaznijeg </a:t>
                      </a:r>
                      <a:r>
                        <a:rPr lang="hr-HR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uč</a:t>
                      </a:r>
                      <a:r>
                        <a:rPr lang="hr-H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.</a:t>
                      </a:r>
                      <a:endParaRPr lang="hr-HR" dirty="0">
                        <a:effectLst/>
                      </a:endParaRP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20 sati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istraživanje,izrada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plakata,likovnih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radova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30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Cijelu godinu</a:t>
                      </a:r>
                      <a:endParaRPr lang="hr-HR">
                        <a:effectLst/>
                      </a:endParaRP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Tijekom godine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3.a,c-sij./3.b-svi.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hr-HR">
                          <a:effectLst/>
                        </a:rPr>
                        <a:t> </a:t>
                      </a: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35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učenika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Ljepše ponašanje učenika</a:t>
                      </a:r>
                      <a:endParaRPr lang="hr-HR">
                        <a:effectLst/>
                      </a:endParaRPr>
                    </a:p>
                  </a:txBody>
                  <a:tcPr marL="38100" marR="3810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samovrednovanje</a:t>
                      </a:r>
                      <a:endParaRPr lang="hr-HR" sz="15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Samovredn</a:t>
                      </a:r>
                      <a:r>
                        <a:rPr lang="hr-HR" sz="1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710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Anušić</a:t>
                      </a:r>
                      <a:r>
                        <a:rPr lang="hr-HR" sz="1500" b="1" dirty="0">
                          <a:latin typeface="Times New Roman"/>
                          <a:ea typeface="Times New Roman"/>
                          <a:cs typeface="Times New Roman"/>
                        </a:rPr>
                        <a:t>/Jelić/ </a:t>
                      </a:r>
                      <a:r>
                        <a:rPr lang="hr-HR" sz="1500" b="1" dirty="0" err="1">
                          <a:latin typeface="Times New Roman"/>
                          <a:ea typeface="Times New Roman"/>
                          <a:cs typeface="Times New Roman"/>
                        </a:rPr>
                        <a:t>Rücker</a:t>
                      </a:r>
                      <a:endParaRPr lang="hr-HR" sz="15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Anušić</a:t>
                      </a:r>
                      <a:endParaRPr lang="hr-HR" dirty="0">
                        <a:effectLst/>
                      </a:endParaRPr>
                    </a:p>
                  </a:txBody>
                  <a:tcPr marL="38100" marR="3810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Jelić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Sorić/Spahija/</a:t>
                      </a:r>
                    </a:p>
                    <a:p>
                      <a:pPr algn="ctr"/>
                      <a:r>
                        <a:rPr lang="hr-HR" sz="15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Budiša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BD05332-91FD-4DFE-BD34-AAB95F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52400"/>
            <a:ext cx="4788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997471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9187389"/>
              </p:ext>
            </p:extLst>
          </p:nvPr>
        </p:nvGraphicFramePr>
        <p:xfrm>
          <a:off x="228599" y="685800"/>
          <a:ext cx="8686801" cy="5832814"/>
        </p:xfrm>
        <a:graphic>
          <a:graphicData uri="http://schemas.openxmlformats.org/drawingml/2006/table">
            <a:tbl>
              <a:tblPr/>
              <a:tblGrid>
                <a:gridCol w="10668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3185846428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611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Žene u znanosti 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Nepravedna znanost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Putujemo Europom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Veliki uče male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8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Gibajmo se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534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6.r.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8.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861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dirty="0">
                          <a:effectLst/>
                          <a:latin typeface="Times New Roman" panose="02020603050405020304" pitchFamily="18" charset="0"/>
                          <a:ea typeface="Segoe UI" panose="020B0502040204020203" pitchFamily="34" charset="0"/>
                          <a:cs typeface="Times New Roman" panose="02020603050405020304" pitchFamily="18" charset="0"/>
                        </a:rPr>
                        <a:t>Projektom se  želi osvijestiti uloga žena u znanosti. </a:t>
                      </a:r>
                      <a:endParaRPr lang="hr-HR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Podučiti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o nepravdi učinjenoj nizu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znanstv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genija koji su ostali bez  priznanja za najveća otkrića</a:t>
                      </a:r>
                      <a:endParaRPr lang="hr-HR" sz="1400" u="none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ishode  M, Inf., G 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međupredmet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tema upotrijebiti za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planir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obiteljskog putovanja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približiti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RN STEM područje. -pokazati da su prirodne znanost svugdje oko nas i jako su zanimljive.</a:t>
                      </a:r>
                    </a:p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ishode F, M, Inf., TZK koristiti za proučiti svoju vlastitu brzinu i prikazivati je na različite načine.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4383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 RH su 46% znanstvenika žene. Želimo osnažiti naše  učenice da ne odustaju od znanosti 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Tragična znanstvena heroina 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Rosalind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Franklin - 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imala je ključnu ulogu u otkriću strukture DNK.</a:t>
                      </a:r>
                      <a:endParaRPr lang="hr-HR" sz="1400" b="1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Učenici istražuju,  koriste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razl.izvore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 strategije učenja i primjene ih na  rješavanje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prob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u životu.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PN  izvode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eksperim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s malenima. Maleni istražuju nešto novo a stariji im objasne zašto je to tako.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 učenici vide da svoje znanje mogu koristiti na svojim svakodnevnim aktivnostima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Nositelji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M, TK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K,M, Ej, F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M,Geo.,</a:t>
                      </a:r>
                      <a:r>
                        <a:rPr lang="hr-HR" sz="1400" b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Inf</a:t>
                      </a:r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B, K, F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F, M, inf., TZK</a:t>
                      </a:r>
                      <a:endParaRPr lang="hr-HR" sz="14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409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Istraživanje, prezent.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Istraživanje, prezent.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Istraživ., planiranje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/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 razredu, dvorištu, holu škole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70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Kroz god.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2.pol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Tijekom godine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ožujak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82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82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Rubrikom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Rubrikom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Rubrikom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listić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Rubrikom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032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Peša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/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Joja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Stojanov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,/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Peša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</a:p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Lonić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/Brkić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Magdalenić, </a:t>
                      </a: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Peša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pPr algn="ctr"/>
                      <a:r>
                        <a:rPr lang="hr-HR" sz="1400" b="1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M. </a:t>
                      </a: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Lonić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Stojanov</a:t>
                      </a:r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</a:p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Marjanović/</a:t>
                      </a:r>
                    </a:p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Brkić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Koritnik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/Magdalenić/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Melnik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/Vukić/Brkić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BD05332-91FD-4DFE-BD34-AAB95F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152400"/>
            <a:ext cx="47880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01690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4739681"/>
              </p:ext>
            </p:extLst>
          </p:nvPr>
        </p:nvGraphicFramePr>
        <p:xfrm>
          <a:off x="304800" y="631586"/>
          <a:ext cx="8534400" cy="5671731"/>
        </p:xfrm>
        <a:graphic>
          <a:graphicData uri="http://schemas.openxmlformats.org/drawingml/2006/table">
            <a:tbl>
              <a:tblPr/>
              <a:tblGrid>
                <a:gridCol w="9310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9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51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7004">
                  <a:extLst>
                    <a:ext uri="{9D8B030D-6E8A-4147-A177-3AD203B41FA5}">
                      <a16:colId xmlns:a16="http://schemas.microsoft.com/office/drawing/2014/main" val="2747052683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1000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program, projekt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KLOKAN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VEČER  MATEMATIKE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FESTIVAL ZNANOSTI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MATEMATIČKA LIGA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FESTIVAL MATEMATIKE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108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2.-8-r.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1.- 6.r.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4.r. i PN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7. I 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70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Uključiti se u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međunar.projekt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razvijati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istraž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rad,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poticati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kvalit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hr-HR" sz="1400" baseline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timsku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suradnju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Uključiti se u istraživanje prema zadanoj temi-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popularizacija matematike te poticanja zajedništva i timskog rada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popularizacija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matemat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znanosti i podizanje stupnja znanja matematike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620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Rješavanje logičkih i kombinatornih zadataka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Raditi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matematiku na drugačiji način i učiniti je zabavnom, 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Poticati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uč.na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uključivanje u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znanstv.rad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kroz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razl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aspekte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veća motivacija učenika i njihovih mentora u radu</a:t>
                      </a:r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kroz timsko rješavanje uče se modernom obliku rada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65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Nosit.aktiv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Uč.i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nast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Učit.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., rodit.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Prir.gr.pred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i 4.r.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3 ekipe po 2 </a:t>
                      </a:r>
                      <a:r>
                        <a:rPr lang="hr-HR" sz="14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uč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32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 aktivnosti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Rješavanje zadataka po razredima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Sudjelovanje u natjecanju učenika i roditelja-ONLINE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Praktični radovi, istraživanje, bilježenje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podat.,plakati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gradiva prethodnih razreda i logičko-kombinatornih zadataka.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Tim čine 4 učenika. U  90’ rješavaju 45 zadataka različite zahtjevnosti.</a:t>
                      </a:r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327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ožujak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prosinac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travanj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60’-</a:t>
                      </a:r>
                      <a:r>
                        <a:rPr lang="hr-HR" sz="14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JESENSKO, ZIMSKO, PROLJ. i LJETNO kolo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svibanj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306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Rodit.-15kn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Sveuč.u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Zadru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4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 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Rezultati i nagrade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-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anket</a:t>
                      </a:r>
                      <a:r>
                        <a:rPr lang="hr-HR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a 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za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učenike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i</a:t>
                      </a:r>
                      <a:r>
                        <a:rPr lang="en-US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US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roditelje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prezentacija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Uspjeh po kolima se zbraja i pobjednici dobiju nagrade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Rezultati na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8942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Peša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 Škunca/RN</a:t>
                      </a:r>
                    </a:p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Peša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Nastavnici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Koritnik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Koritnik</a:t>
                      </a:r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Rectangle 1">
            <a:extLst>
              <a:ext uri="{FF2B5EF4-FFF2-40B4-BE49-F238E27FC236}">
                <a16:creationId xmlns:a16="http://schemas.microsoft.com/office/drawing/2014/main" id="{2BD05332-91FD-4DFE-BD34-AAB95F8131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37011"/>
            <a:ext cx="8382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 POPULARIZACIJE MATEMATIKE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09234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962553"/>
              </p:ext>
            </p:extLst>
          </p:nvPr>
        </p:nvGraphicFramePr>
        <p:xfrm>
          <a:off x="304799" y="821973"/>
          <a:ext cx="8534401" cy="5892509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274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157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05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1135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 ČITANJE RIJEČI RASTU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NAŠA MALA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BOOKMARK EXCHANGE PROJ.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PRIČA ZA                    PLIŠANCA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329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1.,2.i.3.r. + 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prod.bor</a:t>
                      </a: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5. i 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2.r.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405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približiti djeci čitanje knjiga- izgrađivati kulturu čitanja, razvijati čitalačku vještinu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njihovo kritičko mišljenje.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Projekt poticanja čitanja. Zanimljivim štivom razviti ljubav prema knjizi.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Izrada i razmjena straničnika s djecom iz svijeta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Virtual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Connection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Around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 World Project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Projekt poticanja čitanja. Usvojiti naviku čitanja kroz igru.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95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učiti kako se odnositi prema knjizi, pobuditi interes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uč.za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čitanje knjiga…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Čitati, voditi bilješke, razgovarati o pročitanom – „Petak za priču”-1.r.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Povezati se s djecom drugih država i kultura, razmjenjivati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inform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o svojoj državi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pokazati učenicima da čitanje može biti zabavno i korisno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404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Knjiž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.-</a:t>
                      </a:r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eTwinning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Knjižnica- </a:t>
                      </a:r>
                      <a:r>
                        <a:rPr lang="hr-HR" sz="1400" b="1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međunar</a:t>
                      </a:r>
                      <a:r>
                        <a:rPr lang="hr-HR" sz="14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projekt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Knjižničarka i učenici-</a:t>
                      </a: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međunar.projekt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Knjižnica, učiteljice,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555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Čitanje -SUPER ČITAČI, interpretacija, razgovor…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Čitati na satu ili u knjižnici i rješavati kreativne bilježnice</a:t>
                      </a:r>
                    </a:p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Kreativan rad, ideje, izrada, razmjena, </a:t>
                      </a:r>
                    </a:p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Skype susret s </a:t>
                      </a:r>
                      <a:r>
                        <a:rPr lang="hr-HR" sz="1400" dirty="0" err="1">
                          <a:latin typeface="Times New Roman"/>
                          <a:ea typeface="Times New Roman"/>
                          <a:cs typeface="Times New Roman"/>
                        </a:rPr>
                        <a:t>uč</a:t>
                      </a: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. iz neke države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Učenici prezentiraju svoju knjigu učenicima i svome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plišancu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kojeg ostave u razredu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33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Tijekom godine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List.-studeni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2.polugodište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928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prikazati projekt kroz uporabu IKT-a.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Završni sat razgovor i analiza projekta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Izložba straničnika pridošlih iz neke zemlje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Analiza i mišljenje </a:t>
                      </a:r>
                      <a:r>
                        <a:rPr lang="hr-HR" sz="14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o projektu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135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M.Pavić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Učit.,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/>
                          <a:ea typeface="Times New Roman"/>
                          <a:cs typeface="Times New Roman"/>
                        </a:rPr>
                        <a:t>M.Pavić</a:t>
                      </a: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Učit., knjižnica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62000" y="304800"/>
            <a:ext cx="67692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normalizeH="0" baseline="0" dirty="0">
                <a:latin typeface="Arial" pitchFamily="34" charset="0"/>
                <a:ea typeface="Times New Roman" pitchFamily="18" charset="0"/>
              </a:rPr>
              <a:t>        PRILOG 16 -   PROJEKTI POTICANJA ČITANJA</a:t>
            </a:r>
            <a:endParaRPr kumimoji="0" lang="hr-HR" sz="2800" b="1" i="0" u="none" strike="noStrike" cap="all" normalizeH="0" baseline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499" y="302236"/>
            <a:ext cx="8001000" cy="533400"/>
          </a:xfrm>
        </p:spPr>
        <p:txBody>
          <a:bodyPr>
            <a:normAutofit/>
          </a:bodyPr>
          <a:lstStyle/>
          <a:p>
            <a:r>
              <a:rPr lang="hr-HR" sz="2800" dirty="0">
                <a:latin typeface="Arial" pitchFamily="34" charset="0"/>
                <a:ea typeface="Times New Roman" pitchFamily="18" charset="0"/>
              </a:rPr>
              <a:t> </a:t>
            </a:r>
            <a:r>
              <a:rPr lang="hr-HR" sz="2000" dirty="0">
                <a:latin typeface="Arial" pitchFamily="34" charset="0"/>
                <a:ea typeface="Times New Roman" pitchFamily="18" charset="0"/>
              </a:rPr>
              <a:t>PRILOG 16 - </a:t>
            </a:r>
            <a:r>
              <a:rPr lang="hr-HR" sz="2000" b="1" dirty="0">
                <a:latin typeface="Arial" pitchFamily="34" charset="0"/>
                <a:ea typeface="Times New Roman" pitchFamily="18" charset="0"/>
              </a:rPr>
              <a:t>PROJEKTI POTICANJA ČITANJA</a:t>
            </a:r>
            <a:endParaRPr lang="en-US" sz="2000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479981"/>
              </p:ext>
            </p:extLst>
          </p:nvPr>
        </p:nvGraphicFramePr>
        <p:xfrm>
          <a:off x="329338" y="914400"/>
          <a:ext cx="8433663" cy="5280509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86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61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3056">
                  <a:extLst>
                    <a:ext uri="{9D8B030D-6E8A-4147-A177-3AD203B41FA5}">
                      <a16:colId xmlns:a16="http://schemas.microsoft.com/office/drawing/2014/main" val="3828024607"/>
                    </a:ext>
                  </a:extLst>
                </a:gridCol>
                <a:gridCol w="1581145">
                  <a:extLst>
                    <a:ext uri="{9D8B030D-6E8A-4147-A177-3AD203B41FA5}">
                      <a16:colId xmlns:a16="http://schemas.microsoft.com/office/drawing/2014/main" val="1455385470"/>
                    </a:ext>
                  </a:extLst>
                </a:gridCol>
              </a:tblGrid>
              <a:tr h="60886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kern="12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TIĆI NA GUMLU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ČITANJEM DO ZVIJEZDA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DAJ 5’</a:t>
                      </a:r>
                    </a:p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ČITANJU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ZnatiŽeliMirci</a:t>
                      </a:r>
                      <a:endParaRPr lang="hr-HR" sz="1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GLAGOLJICE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357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6.-7.r.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1.-8.r.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4.r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3.-8.r.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53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Njegovati materinji</a:t>
                      </a:r>
                      <a:r>
                        <a:rPr lang="hr-HR" sz="1500" kern="1200" baseline="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jezik i dijalekt kroz 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liter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radove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Čitateljski klub- </a:t>
                      </a:r>
                      <a:r>
                        <a:rPr lang="hr-HR" sz="150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poticati izražajno čitanje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Poticati učenike na čitanje barem pet minuta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Proučavanje znanstvene i zabavne literature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Njegovanje glagoljice i razvoj interesa učenika za to pismo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1209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Obilježavanje Dana mater. jezika. 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Razvijati ljubav prema knjizi i čitanju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Zainteresirati </a:t>
                      </a:r>
                      <a:r>
                        <a:rPr lang="hr-HR" sz="1500" dirty="0" err="1">
                          <a:latin typeface="Times New Roman" pitchFamily="18" charset="0"/>
                          <a:cs typeface="Times New Roman" pitchFamily="18" charset="0"/>
                        </a:rPr>
                        <a:t>učenke</a:t>
                      </a:r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 za čitanje i stjecanje navike čitanja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Odvajanje bitno od nebitnog,, </a:t>
                      </a:r>
                      <a:r>
                        <a:rPr lang="hr-HR" sz="1500" dirty="0" err="1">
                          <a:latin typeface="Times New Roman" pitchFamily="18" charset="0"/>
                          <a:cs typeface="Times New Roman" pitchFamily="18" charset="0"/>
                        </a:rPr>
                        <a:t>postav.pitanja</a:t>
                      </a:r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, kritičko mišljenje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Razvijanje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 kreativnosti kroz motive glagoljice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44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Nast</a:t>
                      </a: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hr-HR" sz="1500" kern="1200" dirty="0" err="1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Hj</a:t>
                      </a:r>
                      <a:endParaRPr lang="hr-HR" sz="15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Knjižn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.,učenici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Učenici knjižničarka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Hj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 V, LK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, RN, </a:t>
                      </a:r>
                      <a:r>
                        <a:rPr lang="hr-HR" sz="1400" dirty="0" err="1">
                          <a:latin typeface="Times New Roman" pitchFamily="18" charset="0"/>
                          <a:cs typeface="Times New Roman" pitchFamily="18" charset="0"/>
                        </a:rPr>
                        <a:t>Pov</a:t>
                      </a:r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, učenici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161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500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druženje-čitanje dječjih uradaka ili ONLINE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Čitanje,, razgovor o djelu, </a:t>
                      </a:r>
                      <a:r>
                        <a:rPr lang="hr-HR" sz="15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natjecanj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Svaki </a:t>
                      </a:r>
                      <a:r>
                        <a:rPr lang="hr-HR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nast.sat</a:t>
                      </a:r>
                      <a:r>
                        <a:rPr lang="hr-HR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početi čitanjem primjerenog teksta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Kroz satove </a:t>
                      </a:r>
                      <a:r>
                        <a:rPr lang="hr-HR" sz="15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Hj</a:t>
                      </a:r>
                      <a:r>
                        <a:rPr lang="hr-HR" sz="1500" baseline="0" dirty="0">
                          <a:latin typeface="Times New Roman" pitchFamily="18" charset="0"/>
                          <a:cs typeface="Times New Roman" pitchFamily="18" charset="0"/>
                        </a:rPr>
                        <a:t> i SR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-magneti, mozaik</a:t>
                      </a:r>
                    </a:p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hr-HR" sz="1400" baseline="0" dirty="0" err="1">
                          <a:latin typeface="Times New Roman" pitchFamily="18" charset="0"/>
                          <a:cs typeface="Times New Roman" pitchFamily="18" charset="0"/>
                        </a:rPr>
                        <a:t>glinamol,pismo</a:t>
                      </a:r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,…</a:t>
                      </a:r>
                    </a:p>
                    <a:p>
                      <a:r>
                        <a:rPr lang="hr-HR" sz="1400" baseline="0" dirty="0"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r>
                        <a:rPr lang="hr-HR" sz="1400" b="1" baseline="0" dirty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svaki razred radi zasebno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993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Vremen.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veljača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23.10. i kroz god.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siječanj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30.9.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79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škola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99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4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5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Uspjeh na </a:t>
                      </a:r>
                      <a:r>
                        <a:rPr lang="hr-HR" sz="15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natj</a:t>
                      </a:r>
                      <a:r>
                        <a:rPr lang="hr-HR" sz="15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5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Izložba predmeta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 učitelj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Kandić</a:t>
                      </a:r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/        </a:t>
                      </a:r>
                      <a:r>
                        <a:rPr lang="hr-HR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J.A.Sikirić</a:t>
                      </a:r>
                      <a:endParaRPr lang="hr-HR" sz="15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Pavić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Pavić i </a:t>
                      </a:r>
                      <a:r>
                        <a:rPr lang="hr-HR" sz="1500" b="1" dirty="0" err="1">
                          <a:latin typeface="Times New Roman" pitchFamily="18" charset="0"/>
                          <a:cs typeface="Times New Roman" pitchFamily="18" charset="0"/>
                        </a:rPr>
                        <a:t>nast</a:t>
                      </a:r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500" b="1" dirty="0">
                          <a:latin typeface="Times New Roman" pitchFamily="18" charset="0"/>
                          <a:cs typeface="Times New Roman" pitchFamily="18" charset="0"/>
                        </a:rPr>
                        <a:t>Pavić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latin typeface="Times New Roman" pitchFamily="18" charset="0"/>
                          <a:cs typeface="Times New Roman" pitchFamily="18" charset="0"/>
                        </a:rPr>
                        <a:t>Hj,V,knjiž.,LK,       3. i 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 txBox="1">
            <a:spLocks noGrp="1"/>
          </p:cNvSpPr>
          <p:nvPr>
            <p:ph type="title"/>
          </p:nvPr>
        </p:nvSpPr>
        <p:spPr>
          <a:xfrm>
            <a:off x="578446" y="2286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          SADRŽAJ KURIKULUMA</a:t>
            </a: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3634225"/>
              </p:ext>
            </p:extLst>
          </p:nvPr>
        </p:nvGraphicFramePr>
        <p:xfrm>
          <a:off x="381000" y="727336"/>
          <a:ext cx="8427046" cy="6085256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685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8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1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0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321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4566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256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78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779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13976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123917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1738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04503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428628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42368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86260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59404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446443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1738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413147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445664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85625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496964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</a:tblGrid>
              <a:tr h="16384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gridSpan="9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JEZGROVNI KURIKULUM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OBVEZNA NASTAVA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2.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1" i="0" u="none" strike="noStrike">
                        <a:solidFill>
                          <a:srgbClr val="215867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E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DIFERENCIJALNI KURIKULUM - IZBORNA NASTAVA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402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NJEMAČKI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ČEŠKI /SLOVAČ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UKUPNO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6032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9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hr-HR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nast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 </a:t>
                      </a: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8972"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 GR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1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 GR.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gridSpan="18">
                  <a:txBody>
                    <a:bodyPr/>
                    <a:lstStyle/>
                    <a:p>
                      <a:pPr marL="0" marR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hr-HR" sz="1200" b="1" i="0" u="none" strike="noStrike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POSEBNI KURIKULUM - NEOBVEZNA NASTAVA</a:t>
                      </a: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grupe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3264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3.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DOP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 3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=3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Ej=3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P=1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F=1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4.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DOD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 =2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F-1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 =3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 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V=1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P=2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Inf-1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9622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5.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6.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FAKULT. NASTAVA – Španjolski jezik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NASTAVA KOD KUĆE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7.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IZVANUČIONIČNA I TERENSKA NASTAVA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4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8.          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INTEGRIRANA NASTAVA (RN)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9.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UČENIČKI IZLETI I EKSKURZIJE – nisu planirani 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10.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ZA UČENIKE S TEŠKOĆAMA U RAZVOJU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t-B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PROGRAM RADA S DAROVITIM UČENICIM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11.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ŠKOLSKA ZADRUGA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ŠKOLSKI ŠPORTSKI KLUB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3316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12.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SAVJETOVALIŠTE  ZA DJECU I RODITELJE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10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NOVOPRIDOŠLI UČENICI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ESTETSKO UREĐENJE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13.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pl-PL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ŠPPN</a:t>
                      </a:r>
                      <a:r>
                        <a:rPr lang="pl-PL" sz="1200" b="0" i="0" u="none" strike="noStrike" baseline="0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</a:t>
                      </a: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ŠPPO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9751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14.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PROFESIONALNO INFORMIRANJE I USMJERAVANJE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8758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15.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12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ZDRAVSTVENA I SOCIJALNA ZAŠTITA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3">
                  <a:txBody>
                    <a:bodyPr/>
                    <a:lstStyle/>
                    <a:p>
                      <a:pPr algn="ctr" fontAlgn="ctr"/>
                      <a:r>
                        <a:rPr lang="nn-NO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KULTURNA I JAVNA DJELATNOST ŠKOL</a:t>
                      </a:r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endParaRPr lang="nn-NO" sz="12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6710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16.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rowSpan="7" gridSpan="2">
                  <a:txBody>
                    <a:bodyPr/>
                    <a:lstStyle/>
                    <a:p>
                      <a:pPr algn="ctr" fontAlgn="ctr"/>
                      <a:endParaRPr lang="hr-HR" sz="1200" b="0" i="0" u="none" strike="noStrik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rowSpan="7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nl-NL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1.Dan glagoljice – 3.-8.r.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30.9.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8. Priča za </a:t>
                      </a:r>
                      <a:r>
                        <a:rPr lang="hr-HR" sz="1300" b="0" i="0" u="none" strike="noStrike" dirty="0" err="1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plišanca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2.r.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95643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200" b="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2..Gibajmo se/ Putujmo Europom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2.pol/ožu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9. Za sigurno i poticajno okruženje u školama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19751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3.Igrajmo se jezikom-3.r.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Studeni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pt-B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10.Projekti poticanja čitanja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hr-HR" sz="12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32955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4. Dan meda – 1.r.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prosinac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marL="0" marR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3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11.Projekti poticanja matematike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God,.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27757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5.Tjedan zdravog doručka-PB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listopad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12.Petak za priču-1.r.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IV.-V.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245326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6. 100. Dan škole –3.r.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Velj.</a:t>
                      </a:r>
                      <a:endParaRPr lang="hr-HR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pPr algn="l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13. </a:t>
                      </a:r>
                      <a:r>
                        <a:rPr lang="hr-H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Prošlost,sadašnjost,budućnost</a:t>
                      </a:r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Velj.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10. 100. Dan škole – 1., 2.,3.r.</a:t>
                      </a:r>
                      <a:endParaRPr lang="nl-NL" sz="1300" b="0" i="0" u="none" strike="noStrike" dirty="0">
                        <a:solidFill>
                          <a:srgbClr val="0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/>
                </a:tc>
                <a:tc hMerge="1">
                  <a:txBody>
                    <a:bodyPr/>
                    <a:lstStyle/>
                    <a:p>
                      <a:pPr algn="l" fontAlgn="b"/>
                      <a:endParaRPr lang="nl-NL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Sij/svi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221541">
                <a:tc vMerge="1">
                  <a:txBody>
                    <a:bodyPr/>
                    <a:lstStyle/>
                    <a:p>
                      <a:pPr algn="ctr" fontAlgn="ctr"/>
                      <a:endParaRPr lang="hr-HR" sz="1100" b="1" i="0" u="none" strike="noStrike" dirty="0">
                        <a:solidFill>
                          <a:srgbClr val="215867"/>
                        </a:solidFill>
                        <a:latin typeface="Calibri"/>
                      </a:endParaRP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 fontAlgn="ctr"/>
                      <a:endParaRPr lang="hr-HR" sz="12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090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300" b="0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hr-HR" sz="13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.Žene u znanosti / Nepravedna znanost </a:t>
                      </a:r>
                      <a:endParaRPr lang="hr-HR" sz="13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  <a:endParaRPr lang="en-US" sz="13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11">
                  <a:txBody>
                    <a:bodyPr/>
                    <a:lstStyle/>
                    <a:p>
                      <a:r>
                        <a:rPr lang="hr-HR" sz="1300" dirty="0"/>
                        <a:t> </a:t>
                      </a:r>
                      <a:r>
                        <a:rPr lang="hr-HR" sz="13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Shema školskog voća /mlijeka-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God.</a:t>
                      </a: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307333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1200" b="1" i="0" u="none" strike="noStrike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Prilog 17.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D5B4"/>
                    </a:solidFill>
                  </a:tcPr>
                </a:tc>
                <a:tc gridSpan="25">
                  <a:txBody>
                    <a:bodyPr/>
                    <a:lstStyle/>
                    <a:p>
                      <a:pPr algn="ctr" fontAlgn="ctr"/>
                      <a:r>
                        <a:rPr lang="hr-HR" sz="1200" b="0" i="0" u="none" strike="noStrike" dirty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OBILJEŽAVANJE NACIONALNIH, EU I SVJETSKIH DANA</a:t>
                      </a:r>
                    </a:p>
                  </a:txBody>
                  <a:tcPr marL="6338" marR="6338" marT="633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400" dirty="0"/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b"/>
                      <a:endParaRPr lang="hr-HR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338" marR="6338" marT="6338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B4C2D67-2E66-443E-AE82-EC847285F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68011"/>
            <a:ext cx="7046400" cy="629683"/>
          </a:xfrm>
        </p:spPr>
        <p:txBody>
          <a:bodyPr>
            <a:normAutofit fontScale="90000"/>
          </a:bodyPr>
          <a:lstStyle/>
          <a:p>
            <a:r>
              <a:rPr lang="hr-H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eTwinning</a:t>
            </a:r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projekti</a:t>
            </a:r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83CE6F30-8F9D-432F-B359-5CF4FA04F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381129"/>
              </p:ext>
            </p:extLst>
          </p:nvPr>
        </p:nvGraphicFramePr>
        <p:xfrm>
          <a:off x="190500" y="659137"/>
          <a:ext cx="8762999" cy="5988376"/>
        </p:xfrm>
        <a:graphic>
          <a:graphicData uri="http://schemas.openxmlformats.org/drawingml/2006/table">
            <a:tbl>
              <a:tblPr>
                <a:effectLst>
                  <a:innerShdw blurRad="114300">
                    <a:prstClr val="black"/>
                  </a:innerShdw>
                </a:effectLst>
              </a:tblPr>
              <a:tblGrid>
                <a:gridCol w="9523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4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6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88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130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90672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, program, projekt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UZ ČITANJE RIJEČI RASTU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hr-HR" sz="1800" b="1" i="0" dirty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godine se nastavnici uključuju u projekte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hr-HR" sz="1300" b="0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5148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4.r.</a:t>
                      </a: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500" b="1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746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Ciljevi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približiti djeci čitanje knjiga- izgrađivati kulturu čitanja, razvijati čitalačku vještinu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i njihovo kritičko mišljenje.</a:t>
                      </a: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38312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Namjena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aktivn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učiti kako se odnositi prema knjizi, pobuditi interes </a:t>
                      </a:r>
                      <a:r>
                        <a:rPr lang="hr-HR" sz="1400" b="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uč.za</a:t>
                      </a: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čitanje knjiga…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i="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i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705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Nositelji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Knjižničarka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b="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04789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realizac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Čitanje -SUPER ČITAČI, interpretacija, razgovor…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  <a:buFontTx/>
                        <a:buChar char="-"/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185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Vremen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400" dirty="0">
                          <a:latin typeface="Times New Roman" pitchFamily="18" charset="0"/>
                          <a:cs typeface="Times New Roman" pitchFamily="18" charset="0"/>
                        </a:rPr>
                        <a:t>Kroz godinu</a:t>
                      </a: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454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troškovi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8861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Način </a:t>
                      </a:r>
                      <a:r>
                        <a:rPr lang="hr-HR" sz="1500" b="1" dirty="0" err="1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.  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400" b="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prikazati projekt kroz uporabu IKT-a.</a:t>
                      </a:r>
                      <a:endParaRPr lang="hr-HR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hr-HR" sz="14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494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500" b="1" dirty="0"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učitelj</a:t>
                      </a:r>
                      <a:endParaRPr lang="hr-HR" sz="15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hr-HR" sz="1400" b="1" dirty="0" err="1">
                          <a:latin typeface="Times New Roman" pitchFamily="18" charset="0"/>
                          <a:cs typeface="Times New Roman" pitchFamily="18" charset="0"/>
                        </a:rPr>
                        <a:t>M.Pavić</a:t>
                      </a:r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hr-HR" sz="1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4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3517" marR="43517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7" name="Slika 6">
            <a:extLst>
              <a:ext uri="{FF2B5EF4-FFF2-40B4-BE49-F238E27FC236}">
                <a16:creationId xmlns:a16="http://schemas.microsoft.com/office/drawing/2014/main" id="{C3340BB7-CD62-4F02-8F85-7DC621B880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2400" y="30005"/>
            <a:ext cx="3352800" cy="582579"/>
          </a:xfrm>
          <a:prstGeom prst="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1126345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DBFC31-16C1-4D5A-8B85-71F2DB0B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76978"/>
            <a:ext cx="6589200" cy="747490"/>
          </a:xfrm>
        </p:spPr>
        <p:txBody>
          <a:bodyPr/>
          <a:lstStyle/>
          <a:p>
            <a:r>
              <a:rPr lang="hr-HR" dirty="0"/>
              <a:t>RADIONICE I IZLOŽBE</a:t>
            </a:r>
          </a:p>
        </p:txBody>
      </p:sp>
      <p:graphicFrame>
        <p:nvGraphicFramePr>
          <p:cNvPr id="3" name="Tablica 2">
            <a:extLst>
              <a:ext uri="{FF2B5EF4-FFF2-40B4-BE49-F238E27FC236}">
                <a16:creationId xmlns:a16="http://schemas.microsoft.com/office/drawing/2014/main" id="{019C26AF-72CD-472B-9840-E3A243D3F3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7829460"/>
              </p:ext>
            </p:extLst>
          </p:nvPr>
        </p:nvGraphicFramePr>
        <p:xfrm>
          <a:off x="342900" y="1219200"/>
          <a:ext cx="8572500" cy="5165085"/>
        </p:xfrm>
        <a:graphic>
          <a:graphicData uri="http://schemas.openxmlformats.org/drawingml/2006/table">
            <a:tbl>
              <a:tblPr firstRow="1" firstCol="1" bandRow="1">
                <a:tableStyleId>{8A107856-5554-42FB-B03E-39F5DBC370BA}</a:tableStyleId>
              </a:tblPr>
              <a:tblGrid>
                <a:gridCol w="1042601">
                  <a:extLst>
                    <a:ext uri="{9D8B030D-6E8A-4147-A177-3AD203B41FA5}">
                      <a16:colId xmlns:a16="http://schemas.microsoft.com/office/drawing/2014/main" val="2736652017"/>
                    </a:ext>
                  </a:extLst>
                </a:gridCol>
                <a:gridCol w="4253299">
                  <a:extLst>
                    <a:ext uri="{9D8B030D-6E8A-4147-A177-3AD203B41FA5}">
                      <a16:colId xmlns:a16="http://schemas.microsoft.com/office/drawing/2014/main" val="3304733205"/>
                    </a:ext>
                  </a:extLst>
                </a:gridCol>
                <a:gridCol w="689404">
                  <a:extLst>
                    <a:ext uri="{9D8B030D-6E8A-4147-A177-3AD203B41FA5}">
                      <a16:colId xmlns:a16="http://schemas.microsoft.com/office/drawing/2014/main" val="794477255"/>
                    </a:ext>
                  </a:extLst>
                </a:gridCol>
                <a:gridCol w="2587196">
                  <a:extLst>
                    <a:ext uri="{9D8B030D-6E8A-4147-A177-3AD203B41FA5}">
                      <a16:colId xmlns:a16="http://schemas.microsoft.com/office/drawing/2014/main" val="2086171389"/>
                    </a:ext>
                  </a:extLst>
                </a:gridCol>
              </a:tblGrid>
              <a:tr h="4713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OSTVARENJE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101540085"/>
                  </a:ext>
                </a:extLst>
              </a:tr>
              <a:tr h="36682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rujan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Mjerenje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M,TZK -Koritnik, Vukić</a:t>
                      </a:r>
                      <a:endParaRPr lang="hr-HR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64443017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listopad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Obilježavanje svjetskog dana jabuke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Biologija-A.T.Marjanović</a:t>
                      </a:r>
                      <a:endParaRPr lang="hr-HR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05767555"/>
                  </a:ext>
                </a:extLst>
              </a:tr>
              <a:tr h="3907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studeni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Struja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Fizika- A.B.Brkić</a:t>
                      </a:r>
                      <a:endParaRPr lang="hr-HR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2368590"/>
                  </a:ext>
                </a:extLst>
              </a:tr>
              <a:tr h="44742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prosinac</a:t>
                      </a:r>
                      <a:endParaRPr lang="hr-HR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Radionica Djeda Božićnjaka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Priroda – A.T.Marjanović</a:t>
                      </a:r>
                      <a:endParaRPr lang="hr-HR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9281333"/>
                  </a:ext>
                </a:extLst>
              </a:tr>
              <a:tr h="62377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travanj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Podizanje razine informiranosti o stanju okoliša  izradom 3d postera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Biologija –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A.T.Marjanović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46790662"/>
                  </a:ext>
                </a:extLst>
              </a:tr>
              <a:tr h="3283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svibanj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Kulinarski kutak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M.Koritnik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26487866"/>
                  </a:ext>
                </a:extLst>
              </a:tr>
              <a:tr h="36643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2.pol.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Smeće kao umjetnost Priroda I. K. S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Priroda-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45552443"/>
                  </a:ext>
                </a:extLst>
              </a:tr>
              <a:tr h="5102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Svi/lip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Harry Potter 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Kemija-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I.K.Stojanov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57979150"/>
                  </a:ext>
                </a:extLst>
              </a:tr>
              <a:tr h="4959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Svi/lip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Izložba- Nepravedna znanost</a:t>
                      </a:r>
                      <a:endParaRPr lang="hr-HR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Peša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Stojanov</a:t>
                      </a: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Brkić,Lonić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00385288"/>
                  </a:ext>
                </a:extLst>
              </a:tr>
              <a:tr h="5477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Lipanj </a:t>
                      </a:r>
                      <a:endParaRPr lang="hr-HR" sz="16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Izložba učeničkih  radova (primjena 3d modela i preklopnih knjiga u nastavi prirode i biologije)</a:t>
                      </a:r>
                      <a:endParaRPr lang="hr-HR" sz="16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6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A.T.Marjanović</a:t>
                      </a:r>
                      <a:endParaRPr lang="hr-HR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81471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307408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Pr.17.</a:t>
            </a:r>
            <a:r>
              <a:rPr lang="hr-HR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OBILJEŽAVANJE NACIONALNIH, EU I SVJETSKIH DANA 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1608801"/>
              </p:ext>
            </p:extLst>
          </p:nvPr>
        </p:nvGraphicFramePr>
        <p:xfrm>
          <a:off x="304799" y="888609"/>
          <a:ext cx="8458200" cy="537503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973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34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3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186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9191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OSTVARENJE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rujan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rujan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21.9.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26.9.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29.9.</a:t>
                      </a:r>
                    </a:p>
                    <a:p>
                      <a:pPr algn="ctr"/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30.9.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Međunarodni Fair </a:t>
                      </a:r>
                      <a:r>
                        <a:rPr lang="hr-HR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play</a:t>
                      </a:r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 </a:t>
                      </a:r>
                    </a:p>
                    <a:p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Olimpijski dan</a:t>
                      </a:r>
                    </a:p>
                    <a:p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Svjetski dan mira</a:t>
                      </a:r>
                    </a:p>
                    <a:p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Europski Dan jezika</a:t>
                      </a:r>
                      <a:endParaRPr lang="en-US" sz="1600" kern="12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osviještenosti o otpadu hrane-Kako su Dora i Mario  spasili hranu</a:t>
                      </a:r>
                    </a:p>
                    <a:p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Sabor malih glagoljaša</a:t>
                      </a:r>
                      <a:endParaRPr lang="hr-HR" sz="1600" b="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5.-8.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5.-8.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5.,7.b,8.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1.r.</a:t>
                      </a:r>
                    </a:p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TZK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TZK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-u učionici kroz nastavu-Jelić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-kroz nastavu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Slikovnice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Minist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poljoprivrede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Hj,Pov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V,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LK,knjižnica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7840">
                <a:tc>
                  <a:txBody>
                    <a:bodyPr/>
                    <a:lstStyle/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1.10.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2.10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16.10.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15.10.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15.10.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-15.11.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17.10.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20.10.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23.10.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28.10.</a:t>
                      </a:r>
                    </a:p>
                    <a:p>
                      <a:pPr algn="ctr"/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List.</a:t>
                      </a:r>
                      <a:endParaRPr lang="en-US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kern="12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600" kern="1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glazbe</a:t>
                      </a:r>
                    </a:p>
                    <a:p>
                      <a:r>
                        <a:rPr lang="hr-HR" sz="1600" kern="1200" baseline="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600" kern="1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nenasilja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-Dan rječnika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u="none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bijelog  štapa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Mjesec školskih knjižnica- Bajke i tradicijske narodne priče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borbe protiv siromaštva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Svjetski dan jabuka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čitanja„Daj</a:t>
                      </a:r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5’čitanju</a:t>
                      </a:r>
                    </a:p>
                    <a:p>
                      <a:r>
                        <a:rPr lang="hr-HR" sz="1600" kern="12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animiranog</a:t>
                      </a:r>
                      <a:r>
                        <a:rPr lang="hr-HR" sz="1600" kern="12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filma</a:t>
                      </a:r>
                    </a:p>
                    <a:p>
                      <a:r>
                        <a:rPr lang="hr-HR" sz="1600" kern="12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Europski tjedan programiranja</a:t>
                      </a:r>
                      <a:endParaRPr lang="hr-HR" sz="1600" b="0" i="0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7.a,c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V-PN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5.c, 8.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3.6.8.r.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7.r.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5.-8.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N.Lonić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-kroz nastavu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V- kroz nastavu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Kučan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Nj-8.r.--Sikirić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Vjeronauk-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Jelić,Hj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Knjižnica i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Humanit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akcija-novac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B-radionica</a:t>
                      </a:r>
                    </a:p>
                    <a:p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knjiž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 Čitanje 5’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poč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satova</a:t>
                      </a:r>
                    </a:p>
                    <a:p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-kroz nastavu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Informatika-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N.Magdalenić</a:t>
                      </a:r>
                      <a:endParaRPr lang="hr-HR" sz="1600" b="0" i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6347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625474"/>
          </a:xfrm>
        </p:spPr>
        <p:txBody>
          <a:bodyPr>
            <a:normAutofit fontScale="90000"/>
          </a:bodyPr>
          <a:lstStyle/>
          <a:p>
            <a:r>
              <a:rPr lang="hr-HR" sz="2400" b="1" dirty="0"/>
              <a:t>OBILJEŽAVANJE NACIONALNIH, EU I SVJETSKIH DANA 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8591606"/>
              </p:ext>
            </p:extLst>
          </p:nvPr>
        </p:nvGraphicFramePr>
        <p:xfrm>
          <a:off x="314325" y="925497"/>
          <a:ext cx="8515350" cy="4663440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81075">
                  <a:extLst>
                    <a:ext uri="{9D8B030D-6E8A-4147-A177-3AD203B41FA5}">
                      <a16:colId xmlns:a16="http://schemas.microsoft.com/office/drawing/2014/main" val="135805281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642384769"/>
                    </a:ext>
                  </a:extLst>
                </a:gridCol>
                <a:gridCol w="847725">
                  <a:extLst>
                    <a:ext uri="{9D8B030D-6E8A-4147-A177-3AD203B41FA5}">
                      <a16:colId xmlns:a16="http://schemas.microsoft.com/office/drawing/2014/main" val="2844687123"/>
                    </a:ext>
                  </a:extLst>
                </a:gridCol>
                <a:gridCol w="3333750">
                  <a:extLst>
                    <a:ext uri="{9D8B030D-6E8A-4147-A177-3AD203B41FA5}">
                      <a16:colId xmlns:a16="http://schemas.microsoft.com/office/drawing/2014/main" val="3886575729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Razr.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PRIMJEDBE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79732"/>
                  </a:ext>
                </a:extLst>
              </a:tr>
              <a:tr h="1828800"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1.i 2.11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12.11.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13.11.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18.11.</a:t>
                      </a:r>
                    </a:p>
                    <a:p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20.11.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24.11.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Svi Sveti / Dan mrtvih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izumitelja</a:t>
                      </a:r>
                      <a:endParaRPr lang="hr-HR" sz="16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tolerancije</a:t>
                      </a:r>
                    </a:p>
                    <a:p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</a:t>
                      </a:r>
                      <a:r>
                        <a:rPr lang="en-US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sjeć</a:t>
                      </a: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.-</a:t>
                      </a:r>
                      <a:r>
                        <a:rPr lang="en-US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Vukovar</a:t>
                      </a:r>
                      <a:r>
                        <a:rPr lang="en-US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en-US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Škabrnj</a:t>
                      </a: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a</a:t>
                      </a:r>
                    </a:p>
                    <a:p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           ‘’</a:t>
                      </a:r>
                    </a:p>
                    <a:p>
                      <a:r>
                        <a:rPr lang="hr-HR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Međunar.dan</a:t>
                      </a: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djeteta</a:t>
                      </a:r>
                    </a:p>
                    <a:p>
                      <a:r>
                        <a:rPr lang="hr-HR" sz="1600" kern="1200" baseline="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Sv.Krševan</a:t>
                      </a:r>
                      <a:endParaRPr lang="hr-HR" sz="1600" kern="1200" baseline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RN/PN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4.5.7.r.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Vjeronauk, kroz nastavu</a:t>
                      </a: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Prir.grupa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predmeta</a:t>
                      </a: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.-Jelić i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Rücker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Paljenje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svijeća,posjet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Škabrnji-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V</a:t>
                      </a: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.-Jelić,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-Sorić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vjeronauk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6254181"/>
                  </a:ext>
                </a:extLst>
              </a:tr>
              <a:tr h="778455"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3.12.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6.i13.12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25.12.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prosinac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Međunarodni dan invaliditeta </a:t>
                      </a:r>
                      <a:endParaRPr lang="hr-HR" sz="1600" b="0" i="0" u="none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Moj Advent-</a:t>
                      </a:r>
                      <a:r>
                        <a:rPr lang="hr-HR" sz="1600" b="0" i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Sv.Nikola</a:t>
                      </a:r>
                      <a:r>
                        <a:rPr lang="hr-HR" sz="1600" b="0" i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/ </a:t>
                      </a:r>
                      <a:r>
                        <a:rPr lang="hr-HR" sz="1600" b="0" i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Sv.Luca</a:t>
                      </a:r>
                      <a:endParaRPr lang="hr-HR" sz="16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Božić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Tajna radionica djeda Božićnjaka</a:t>
                      </a:r>
                      <a:endParaRPr lang="hr-HR" sz="1600" b="0" i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5.r.</a:t>
                      </a:r>
                      <a:endParaRPr lang="en-US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Tijekom nastave-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Jelić,Rücker</a:t>
                      </a:r>
                      <a:endParaRPr lang="hr-HR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-uređenje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interijera,Nj,Španj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.-Sikirić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Priredba ili u učionicama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Priroda-radionica</a:t>
                      </a:r>
                      <a:endParaRPr lang="en-US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099974"/>
                  </a:ext>
                </a:extLst>
              </a:tr>
              <a:tr h="485775"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Siječanj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Siječanj 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11.1.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27.1</a:t>
                      </a:r>
                    </a:p>
                    <a:p>
                      <a:endPara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Brojevi su stvorili povijest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Tradicijski sveci u prosincu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smijeha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Sjećanje na Holokaust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V, 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-Sorić</a:t>
                      </a:r>
                    </a:p>
                    <a:p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-Sorić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 rasporedu V -Jelić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satu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P,SR</a:t>
                      </a:r>
                    </a:p>
                    <a:p>
                      <a:endParaRPr lang="hr-HR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859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07262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30393"/>
            <a:ext cx="8229600" cy="531607"/>
          </a:xfrm>
        </p:spPr>
        <p:txBody>
          <a:bodyPr>
            <a:noAutofit/>
          </a:bodyPr>
          <a:lstStyle/>
          <a:p>
            <a:r>
              <a:rPr lang="hr-HR" sz="2400" b="1" dirty="0"/>
              <a:t>OBILJEŽAVANJE NACIONALNIH, EU I SVJETSKIH DANA </a:t>
            </a:r>
            <a:endParaRPr lang="en-US" sz="2400" b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033019"/>
              </p:ext>
            </p:extLst>
          </p:nvPr>
        </p:nvGraphicFramePr>
        <p:xfrm>
          <a:off x="304800" y="765313"/>
          <a:ext cx="8534400" cy="5443984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990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24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5049"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Vrije.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1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1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PRIMJEDBE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53908"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21.2.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23.2.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pizze</a:t>
                      </a:r>
                    </a:p>
                    <a:p>
                      <a:r>
                        <a:rPr lang="hr-HR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bolesnika</a:t>
                      </a:r>
                    </a:p>
                    <a:p>
                      <a:r>
                        <a:rPr lang="hr-HR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dan žena i djevojaka u znanosti </a:t>
                      </a:r>
                      <a:endParaRPr lang="hr-HR" sz="16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Valentinovo</a:t>
                      </a:r>
                      <a:r>
                        <a:rPr lang="en-US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hr-HR" sz="16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čitanja naglas</a:t>
                      </a:r>
                    </a:p>
                    <a:p>
                      <a:r>
                        <a:rPr lang="en-US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</a:t>
                      </a: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dan mater</a:t>
                      </a: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jezika</a:t>
                      </a: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Tići</a:t>
                      </a:r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na </a:t>
                      </a:r>
                      <a:r>
                        <a:rPr lang="hr-HR" sz="1600" i="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gumlu</a:t>
                      </a:r>
                      <a:endParaRPr lang="hr-HR" sz="16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ružičastih majica</a:t>
                      </a:r>
                      <a:r>
                        <a:rPr lang="hr-HR" sz="1800" u="non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hr-HR" sz="1600" i="0" u="non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7.i 8.r.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 V</a:t>
                      </a:r>
                    </a:p>
                    <a:p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Kučan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Lonić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Lisica</a:t>
                      </a: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Ej, </a:t>
                      </a:r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Nj,LK,GK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-kroz nastavu</a:t>
                      </a:r>
                    </a:p>
                    <a:p>
                      <a:r>
                        <a:rPr lang="hr-HR" sz="16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="0" i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endParaRPr lang="hr-HR" sz="1600" b="0" i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b="0" i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b="0" i="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dijalektalna poezija</a:t>
                      </a:r>
                    </a:p>
                    <a:p>
                      <a:r>
                        <a:rPr lang="hr-HR" sz="1600" b="0" i="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V,Hj</a:t>
                      </a:r>
                      <a:endParaRPr lang="hr-HR" sz="1600" b="0" i="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68966"/>
                  </a:ext>
                </a:extLst>
              </a:tr>
              <a:tr h="1688327"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11-17.3.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20.3.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21.3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21.3.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dan </a:t>
                      </a:r>
                      <a:r>
                        <a:rPr lang="en-US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žena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-Žene koje su zadužile RH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Dani hrvatskoga jezika </a:t>
                      </a:r>
                      <a:endParaRPr lang="hr-HR" sz="16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očeva</a:t>
                      </a:r>
                    </a:p>
                    <a:p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Svjetski dan pripovijedanja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šarenih čarapa/Dan proljeća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Svj.dan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pjesništva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4.7.r.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7.b,8.</a:t>
                      </a:r>
                    </a:p>
                    <a:p>
                      <a:endParaRPr lang="hr-HR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V-kroz nastavu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SR,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V-kroz nastavu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 Nj –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Lonić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hr-HR" sz="16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S.Sikirić</a:t>
                      </a:r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hr-HR" sz="16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nastavu, pano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Kučan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 7.b i </a:t>
                      </a:r>
                      <a:r>
                        <a:rPr lang="hr-HR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M.Lisica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u 8.a i 8.b)</a:t>
                      </a:r>
                    </a:p>
                    <a:p>
                      <a:endParaRPr lang="hr-HR" sz="16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1104"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1.4.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2.4.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4.4.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22.4.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29.4.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šale i ludosti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600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Međ.dan</a:t>
                      </a: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dječje knjige</a:t>
                      </a:r>
                    </a:p>
                    <a:p>
                      <a:pPr marL="0" indent="0">
                        <a:buFontTx/>
                        <a:buNone/>
                      </a:pPr>
                      <a:r>
                        <a:rPr lang="hr-HR" sz="16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Uskrs</a:t>
                      </a:r>
                    </a:p>
                    <a:p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Dan planeta Zemlje</a:t>
                      </a:r>
                    </a:p>
                    <a:p>
                      <a:r>
                        <a:rPr lang="hr-HR" sz="1600" i="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Svjetski dan plesa</a:t>
                      </a:r>
                      <a:endParaRPr lang="en-US" sz="1600" i="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5.r.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Povijest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H-kroz nastavu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prigodno kroz nastavu</a:t>
                      </a:r>
                    </a:p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Kroz nastavu, </a:t>
                      </a:r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Ej,Nj,Hj,B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</a:p>
                    <a:p>
                      <a:r>
                        <a:rPr lang="hr-HR" sz="16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</a:t>
                      </a:r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.-kroz nastavu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955718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625474"/>
          </a:xfrm>
        </p:spPr>
        <p:txBody>
          <a:bodyPr>
            <a:normAutofit fontScale="90000"/>
          </a:bodyPr>
          <a:lstStyle/>
          <a:p>
            <a:r>
              <a:rPr lang="hr-HR" sz="2400" b="1" dirty="0"/>
              <a:t>OBILJEŽAVANJE NACIONALNIH, EU I SVJETSKIH DANA </a:t>
            </a:r>
          </a:p>
        </p:txBody>
      </p:sp>
      <p:graphicFrame>
        <p:nvGraphicFramePr>
          <p:cNvPr id="3" name="Tablic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3176569"/>
              </p:ext>
            </p:extLst>
          </p:nvPr>
        </p:nvGraphicFramePr>
        <p:xfrm>
          <a:off x="380999" y="1295400"/>
          <a:ext cx="8343901" cy="4360889"/>
        </p:xfrm>
        <a:graphic>
          <a:graphicData uri="http://schemas.openxmlformats.org/drawingml/2006/table">
            <a:tbl>
              <a:tblPr firstRow="1" bandRow="1">
                <a:tableStyleId>{616DA210-FB5B-4158-B5E0-FEB733F419BA}</a:tableStyleId>
              </a:tblPr>
              <a:tblGrid>
                <a:gridCol w="838201">
                  <a:extLst>
                    <a:ext uri="{9D8B030D-6E8A-4147-A177-3AD203B41FA5}">
                      <a16:colId xmlns:a16="http://schemas.microsoft.com/office/drawing/2014/main" val="135805281"/>
                    </a:ext>
                  </a:extLst>
                </a:gridCol>
                <a:gridCol w="2971800">
                  <a:extLst>
                    <a:ext uri="{9D8B030D-6E8A-4147-A177-3AD203B41FA5}">
                      <a16:colId xmlns:a16="http://schemas.microsoft.com/office/drawing/2014/main" val="1642384769"/>
                    </a:ext>
                  </a:extLst>
                </a:gridCol>
                <a:gridCol w="762000">
                  <a:extLst>
                    <a:ext uri="{9D8B030D-6E8A-4147-A177-3AD203B41FA5}">
                      <a16:colId xmlns:a16="http://schemas.microsoft.com/office/drawing/2014/main" val="2844687123"/>
                    </a:ext>
                  </a:extLst>
                </a:gridCol>
                <a:gridCol w="3771900">
                  <a:extLst>
                    <a:ext uri="{9D8B030D-6E8A-4147-A177-3AD203B41FA5}">
                      <a16:colId xmlns:a16="http://schemas.microsoft.com/office/drawing/2014/main" val="3886575729"/>
                    </a:ext>
                  </a:extLst>
                </a:gridCol>
              </a:tblGrid>
              <a:tr h="576497"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VRIJE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SADRŽAJ AKTIVNOSTI</a:t>
                      </a:r>
                      <a:endParaRPr lang="en-US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800" b="0" i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razr</a:t>
                      </a:r>
                      <a:endParaRPr lang="en-US" sz="18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PRIMJEDBE</a:t>
                      </a:r>
                      <a:endParaRPr lang="en-US" sz="1600" b="0" i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779732"/>
                  </a:ext>
                </a:extLst>
              </a:tr>
              <a:tr h="1559352"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15.5.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18.5.</a:t>
                      </a:r>
                    </a:p>
                    <a:p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-Dan Općine,</a:t>
                      </a:r>
                      <a:r>
                        <a:rPr lang="hr-HR" sz="200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hr-HR" sz="2000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-Dan škole</a:t>
                      </a:r>
                    </a:p>
                    <a:p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2000" u="non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Majčin</a:t>
                      </a:r>
                      <a:r>
                        <a:rPr lang="en-US" sz="2000" u="non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 </a:t>
                      </a:r>
                      <a:endParaRPr lang="hr-HR" sz="2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-Dan Europe</a:t>
                      </a:r>
                    </a:p>
                    <a:p>
                      <a:r>
                        <a:rPr lang="hr-HR" sz="18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hr-HR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Međunarodni dan obitelji </a:t>
                      </a:r>
                    </a:p>
                    <a:p>
                      <a:r>
                        <a:rPr lang="hr-HR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-Međunarodni dan muzeja </a:t>
                      </a:r>
                      <a:endParaRPr lang="hr-HR" sz="2000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INA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RN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7.,8.r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4.r.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7.b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hr-HR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Hj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priredba ili po razredima</a:t>
                      </a:r>
                    </a:p>
                    <a:p>
                      <a:r>
                        <a:rPr lang="hr-HR" sz="2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Ej, Nj-</a:t>
                      </a:r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čestitke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Ej,Nj-Lonić</a:t>
                      </a:r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Lisica </a:t>
                      </a:r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S.Sikirić</a:t>
                      </a:r>
                      <a:endParaRPr lang="hr-HR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Ej-na satu-</a:t>
                      </a:r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Kučan</a:t>
                      </a:r>
                      <a:endParaRPr lang="hr-HR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Ej-</a:t>
                      </a:r>
                      <a:r>
                        <a:rPr lang="hr-HR" sz="2000" baseline="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Kučan</a:t>
                      </a:r>
                      <a:endParaRPr lang="hr-HR" sz="2000" baseline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099974"/>
                  </a:ext>
                </a:extLst>
              </a:tr>
              <a:tr h="1559352"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lipanj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16.6.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Rimski ručak</a:t>
                      </a:r>
                    </a:p>
                    <a:p>
                      <a:r>
                        <a:rPr lang="hr-HR" sz="2000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Tijelovo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PN</a:t>
                      </a:r>
                    </a:p>
                    <a:p>
                      <a:r>
                        <a:rPr lang="hr-HR" sz="2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svi</a:t>
                      </a:r>
                      <a:endParaRPr lang="en-US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povijest</a:t>
                      </a:r>
                    </a:p>
                    <a:p>
                      <a:r>
                        <a:rPr lang="hr-HR" sz="2000" baseline="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vjeronauk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6216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0246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jagram 1"/>
          <p:cNvGraphicFramePr/>
          <p:nvPr>
            <p:extLst>
              <p:ext uri="{D42A27DB-BD31-4B8C-83A1-F6EECF244321}">
                <p14:modId xmlns:p14="http://schemas.microsoft.com/office/powerpoint/2010/main" val="4196624515"/>
              </p:ext>
            </p:extLst>
          </p:nvPr>
        </p:nvGraphicFramePr>
        <p:xfrm>
          <a:off x="128464" y="0"/>
          <a:ext cx="8784976" cy="65931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Zaobljeni pravokutnik 3"/>
          <p:cNvSpPr/>
          <p:nvPr/>
        </p:nvSpPr>
        <p:spPr>
          <a:xfrm>
            <a:off x="179512" y="1628800"/>
            <a:ext cx="2195736" cy="4176464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OBVEZNI NASTAVNI PREDMETI </a:t>
            </a: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PREMA NASTAVNOM PLANU I PROGRAMU ZA OSNOVNU ŠKOLU</a:t>
            </a:r>
          </a:p>
          <a:p>
            <a:pPr algn="ctr"/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MZOŠ-a</a:t>
            </a:r>
          </a:p>
        </p:txBody>
      </p:sp>
      <p:sp>
        <p:nvSpPr>
          <p:cNvPr id="5" name="Zaobljeni pravokutnik 4"/>
          <p:cNvSpPr/>
          <p:nvPr/>
        </p:nvSpPr>
        <p:spPr>
          <a:xfrm>
            <a:off x="2571736" y="1643050"/>
            <a:ext cx="2232248" cy="476762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hr-H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IZBORNA NASTAVA </a:t>
            </a:r>
          </a:p>
          <a:p>
            <a:pPr algn="ctr"/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Neobvezna )</a:t>
            </a: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VJERONAUK</a:t>
            </a: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NJEMAČKI JEZIK</a:t>
            </a: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INFORMATIKA</a:t>
            </a: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ČEŠKI JEZIK / SLOVAČKI JEZIK I KULTURA</a:t>
            </a:r>
          </a:p>
          <a:p>
            <a:pPr algn="ctr">
              <a:buFontTx/>
              <a:buChar char="-"/>
            </a:pPr>
            <a:r>
              <a:rPr lang="hr-H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 C</a:t>
            </a: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hr-H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Zaobljeni pravokutnik 5"/>
          <p:cNvSpPr/>
          <p:nvPr/>
        </p:nvSpPr>
        <p:spPr>
          <a:xfrm>
            <a:off x="4953000" y="1447800"/>
            <a:ext cx="4011488" cy="4962872"/>
          </a:xfrm>
          <a:prstGeom prst="round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002">
            <a:schemeClr val="lt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hr-H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OSTALI OBLICI ODGOJNO-OBRAZOVNOG RADA: </a:t>
            </a:r>
            <a:r>
              <a:rPr lang="hr-HR" sz="16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neobv</a:t>
            </a:r>
            <a:r>
              <a:rPr lang="hr-HR" sz="1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DOPUNSKA /DODATNA / INA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IZVANUČIONIČNA / TERENSKA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DJECA S POSEBNIM POTREBAMA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PROGRAMI ZA DAROVITE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POMOĆ NOVOPRIDOŠLIM  UČ.     ŠK. ŠPORTSKI KLUB/ZADRUGA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ŠKOLSKA KNJIŽNICA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ŠKOLSKI PREVENTIVNI PROGRAM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PROFESIONALNO USMJERAVANJE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SAVJETOV. ZA DJECU I RODIT.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ZDRAVSTV. I SOCIJALNA ZAŠTITA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KULTURNA I JAVNA DJELATNOST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ESTETSKO UREĐENJE 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PROJEKTI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OBILJEŽAVANJE NACIONAL., EU, SVJETSKIH DANA</a:t>
            </a:r>
          </a:p>
          <a:p>
            <a:pPr algn="ctr">
              <a:buFontTx/>
              <a:buChar char="-"/>
            </a:pPr>
            <a:r>
              <a:rPr lang="hr-HR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PRODUŽENI BORAVAK</a:t>
            </a:r>
          </a:p>
          <a:p>
            <a:pPr algn="ctr"/>
            <a:endParaRPr lang="hr-HR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FontTx/>
              <a:buChar char="-"/>
            </a:pPr>
            <a:endParaRPr lang="hr-HR" sz="1600" dirty="0">
              <a:solidFill>
                <a:schemeClr val="tx1"/>
              </a:solidFill>
            </a:endParaRPr>
          </a:p>
          <a:p>
            <a:pPr algn="ctr"/>
            <a:endParaRPr lang="hr-HR" sz="1600" dirty="0">
              <a:solidFill>
                <a:schemeClr val="tx1"/>
              </a:solidFill>
            </a:endParaRPr>
          </a:p>
        </p:txBody>
      </p:sp>
      <p:sp>
        <p:nvSpPr>
          <p:cNvPr id="10" name="Peterokut 9"/>
          <p:cNvSpPr/>
          <p:nvPr/>
        </p:nvSpPr>
        <p:spPr>
          <a:xfrm rot="5400000">
            <a:off x="3224420" y="168068"/>
            <a:ext cx="978408" cy="2027664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DIFERENCIJALNI KURIKULUM</a:t>
            </a:r>
          </a:p>
        </p:txBody>
      </p:sp>
      <p:sp>
        <p:nvSpPr>
          <p:cNvPr id="11" name="Peterokut 10"/>
          <p:cNvSpPr/>
          <p:nvPr/>
        </p:nvSpPr>
        <p:spPr>
          <a:xfrm rot="5400000">
            <a:off x="6642720" y="-729952"/>
            <a:ext cx="755104" cy="3600400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POSEBNI KURIKULUM</a:t>
            </a:r>
          </a:p>
        </p:txBody>
      </p:sp>
      <p:sp>
        <p:nvSpPr>
          <p:cNvPr id="12" name="Peterokut 11"/>
          <p:cNvSpPr/>
          <p:nvPr/>
        </p:nvSpPr>
        <p:spPr>
          <a:xfrm rot="5400000">
            <a:off x="776148" y="168068"/>
            <a:ext cx="978408" cy="2027664"/>
          </a:xfrm>
          <a:prstGeom prst="homePlate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hr-HR" b="1" dirty="0">
                <a:solidFill>
                  <a:schemeClr val="tx1"/>
                </a:solidFill>
              </a:rPr>
              <a:t>JEZGROVNI</a:t>
            </a:r>
            <a:r>
              <a:rPr lang="hr-HR" b="1" dirty="0"/>
              <a:t> </a:t>
            </a:r>
            <a:r>
              <a:rPr lang="hr-HR" b="1" dirty="0">
                <a:solidFill>
                  <a:schemeClr val="tx1"/>
                </a:solidFill>
              </a:rPr>
              <a:t>KURIKULUM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06791" y="228600"/>
            <a:ext cx="8458200" cy="646331"/>
          </a:xfrm>
          <a:prstGeom prst="rect">
            <a:avLst/>
          </a:prstGeom>
          <a:solidFill>
            <a:srgbClr val="FFE18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PRILOG 1.  NASTAVNI PLAN ZA PROVEDBU NASTAVNOGA PROGRAMA</a:t>
            </a:r>
            <a:endParaRPr kumimoji="0" lang="hr-HR" b="1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              </a:t>
            </a:r>
            <a:r>
              <a:rPr kumimoji="0" lang="hr-HR" b="1" i="0" u="none" strike="noStrike" cap="none" normalizeH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 JEZGROVNI</a:t>
            </a:r>
            <a:r>
              <a:rPr kumimoji="0" lang="hr-HR" b="1" i="0" u="none" strike="noStrike" cap="none" normalizeH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 KURIKULUM -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mbria" pitchFamily="18" charset="0"/>
                <a:cs typeface="Times New Roman" pitchFamily="18" charset="0"/>
              </a:rPr>
              <a:t>OBVEZNI PREDMETI</a:t>
            </a:r>
            <a:endParaRPr kumimoji="0" lang="hr-HR" b="0" i="0" u="none" strike="noStrike" cap="none" normalizeH="0" baseline="0" dirty="0">
              <a:ln>
                <a:noFill/>
              </a:ln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8530950"/>
              </p:ext>
            </p:extLst>
          </p:nvPr>
        </p:nvGraphicFramePr>
        <p:xfrm>
          <a:off x="406789" y="862036"/>
          <a:ext cx="8458202" cy="5602899"/>
        </p:xfrm>
        <a:graphic>
          <a:graphicData uri="http://schemas.openxmlformats.org/drawingml/2006/table">
            <a:tbl>
              <a:tblPr>
                <a:effectLst>
                  <a:innerShdw blurRad="63500" dist="50800" dir="8100000">
                    <a:prstClr val="black">
                      <a:alpha val="50000"/>
                    </a:prstClr>
                  </a:innerShdw>
                </a:effectLst>
              </a:tblPr>
              <a:tblGrid>
                <a:gridCol w="23365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56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756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7567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7487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9512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NASTAVNI PREDMET</a:t>
                      </a:r>
                    </a:p>
                  </a:txBody>
                  <a:tcPr marL="61215" marR="61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8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800" b="1" dirty="0">
                          <a:latin typeface="Times New Roman"/>
                          <a:ea typeface="Cambria"/>
                          <a:cs typeface="Times New Roman"/>
                        </a:rPr>
                        <a:t>BROJ SATI TJEDNO PO RAZREDIMA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18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IV.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VIII.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1.  HRVATSKI JEZIK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2.  LIKOVNA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3.  GLAZBENA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4.  ENGLESKI JEZIK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5.  MATEMATIKA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4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6.  PRIRODA 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1,5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7.  BIOLOGIJA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8.  KEMIJA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9.  FIZIKA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10. PRIRODA I DRUŠ.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11. POVIJEST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12. GEOGRAFIJA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1,5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13. TEHNIČKA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49050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14. TJELESNA I ZDRAVST. KULT.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3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INFORMATIKA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2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Cambria"/>
                        <a:cs typeface="Times New Roman"/>
                      </a:endParaRP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9865881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15. SAT RAZREDNI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UKUPNO TJEDNO: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18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24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25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26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26 + 1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697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Cambria"/>
                          <a:cs typeface="Times New Roman"/>
                        </a:rPr>
                        <a:t>UKUPNO GODIŠNJE: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630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840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875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910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700" dirty="0">
                          <a:latin typeface="Times New Roman"/>
                          <a:ea typeface="Cambria"/>
                          <a:cs typeface="Times New Roman"/>
                        </a:rPr>
                        <a:t>910</a:t>
                      </a:r>
                    </a:p>
                  </a:txBody>
                  <a:tcPr marL="61215" marR="6121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610600" cy="518890"/>
          </a:xfrm>
        </p:spPr>
        <p:txBody>
          <a:bodyPr>
            <a:normAutofit fontScale="90000"/>
          </a:bodyPr>
          <a:lstStyle/>
          <a:p>
            <a:r>
              <a:rPr lang="hr-HR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Prilog 1.a -  PRODUŽENI BORAVAK</a:t>
            </a:r>
            <a:br>
              <a:rPr lang="hr-HR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Tablic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77851"/>
              </p:ext>
            </p:extLst>
          </p:nvPr>
        </p:nvGraphicFramePr>
        <p:xfrm>
          <a:off x="270803" y="990600"/>
          <a:ext cx="8644597" cy="5544799"/>
        </p:xfrm>
        <a:graphic>
          <a:graphicData uri="http://schemas.openxmlformats.org/drawingml/2006/table">
            <a:tbl>
              <a:tblPr>
                <a:tableStyleId>{ED083AE6-46FA-4A59-8FB0-9F97EB10719F}</a:tableStyleId>
              </a:tblPr>
              <a:tblGrid>
                <a:gridCol w="1329397">
                  <a:extLst>
                    <a:ext uri="{9D8B030D-6E8A-4147-A177-3AD203B41FA5}">
                      <a16:colId xmlns:a16="http://schemas.microsoft.com/office/drawing/2014/main" val="2270794194"/>
                    </a:ext>
                  </a:extLst>
                </a:gridCol>
                <a:gridCol w="7315200">
                  <a:extLst>
                    <a:ext uri="{9D8B030D-6E8A-4147-A177-3AD203B41FA5}">
                      <a16:colId xmlns:a16="http://schemas.microsoft.com/office/drawing/2014/main" val="2379531067"/>
                    </a:ext>
                  </a:extLst>
                </a:gridCol>
              </a:tblGrid>
              <a:tr h="484947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Aktivnost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PRODUŽENI BORAVAK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6639539"/>
                  </a:ext>
                </a:extLst>
              </a:tr>
              <a:tr h="119145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Ciljevi 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Prilagodbom nastavnih metoda kod učenika razvijati samopoštovanje, samopouzdanje, odgovornost za svoj rad i svoje postupke, povjerenje u druge učenike, znatiželju, </a:t>
                      </a:r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samovrjednovanje</a:t>
                      </a:r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osjećaj uspješnosti, pravo na pogrešku. U produženom boravku povezuju se </a:t>
                      </a:r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igra, učenje i rad.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1995301"/>
                  </a:ext>
                </a:extLst>
              </a:tr>
              <a:tr h="83820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Namjena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Izmjenama igre, učenja, odmora, vježbanja, ponavljanja, crtanja, razgovora želimo stvoriti osjećaj zadovoljstva kod  učenika, odnosno sretno dijete koje će voljeti školu. Osigurana su tri obroka: </a:t>
                      </a:r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doručak, ručak i užina.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5042217"/>
                  </a:ext>
                </a:extLst>
              </a:tr>
              <a:tr h="419832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Nositelji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oblik odgojno-obrazovnog rada namijenjen učenicima </a:t>
                      </a:r>
                      <a:r>
                        <a:rPr lang="hr-HR" sz="20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i 2. razreda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812023"/>
                  </a:ext>
                </a:extLst>
              </a:tr>
              <a:tr h="62639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Ralizacija</a:t>
                      </a:r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t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Izmjenjuju se odmor, vrijeme za učenje, vježbanje i ponavljanje te organizirano vrijeme. 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7528903"/>
                  </a:ext>
                </a:extLst>
              </a:tr>
              <a:tr h="62639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Vremenik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Organizira se neposredno nakon/prije redovne nastave, u trajanju od pet sunčanih sati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820700"/>
                  </a:ext>
                </a:extLst>
              </a:tr>
              <a:tr h="30935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troškovnik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 teret roditelja - 700 kuna mjesečno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0637602"/>
                  </a:ext>
                </a:extLst>
              </a:tr>
              <a:tr h="30935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Vrednov</a:t>
                      </a:r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Zadovoljstvo učenika i roditelja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1205587"/>
                  </a:ext>
                </a:extLst>
              </a:tr>
              <a:tr h="309350">
                <a:tc>
                  <a:txBody>
                    <a:bodyPr/>
                    <a:lstStyle/>
                    <a:p>
                      <a:pPr algn="l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Nastavnici</a:t>
                      </a:r>
                      <a:endParaRPr lang="hr-HR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20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Marta Bugarija-1. i 2.r.</a:t>
                      </a:r>
                      <a:endParaRPr lang="hr-HR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88" marR="6888" marT="6888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7351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782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3065426"/>
              </p:ext>
            </p:extLst>
          </p:nvPr>
        </p:nvGraphicFramePr>
        <p:xfrm>
          <a:off x="457200" y="914400"/>
          <a:ext cx="8248681" cy="5804130"/>
        </p:xfrm>
        <a:graphic>
          <a:graphicData uri="http://schemas.openxmlformats.org/drawingml/2006/table">
            <a:tbl>
              <a:tblPr/>
              <a:tblGrid>
                <a:gridCol w="787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46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383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716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937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Aktivnostprogram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 i projekt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VJERONAUK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1. – 8. razreda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NJEMAČKI JEZIK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dirty="0">
                          <a:latin typeface="Times New Roman"/>
                          <a:ea typeface="Times New Roman"/>
                          <a:cs typeface="Times New Roman"/>
                        </a:rPr>
                        <a:t>4. – 8. razreda</a:t>
                      </a: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INFORMATIKA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4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RN, 7. – 8. razred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ČEŠKI JEZIK </a:t>
                      </a: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/ SLOVAČKI JEZIK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(Model C)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C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294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Ciljevi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programa i projekta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Upoznati Božju ljubav i brigu za ljude, prihvatiti svoje mjesto i poslanje u životu Crkve i župe, upoznati Bibliju, naučiti je primjenjivati u životu,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Osposobiti učenike za temeljnu pisanu i usmenu komunikaciju na stranom jeziku.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Upoznavanje uč. s osnovnom inform. pismenosti, načinima izrade web stranica, služenjem internetom u svrhu  osposobljav. za život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Njegovati jezik i kulturu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jezika nacionalne manjine u RH.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4680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Namjena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aktivn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Upoznavanje katoličke vjere na informativno-spoznajnoj, doživljajnoj i djelatnoj razini.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Usavršavanje usmenog i pismenog izričaja i gramatike, te razvijanje kreativnosti. Mogućnost korištenja znanja u životu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Pobuditi interes za moderne tehnologije, pratiti novine i koristiti se njima u životu. Biti informatički pismen i osviješten.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Korištenje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jezika i pisma u svakodnevnom govoru. Upoznavanje kulture i običaja češke i slovačke manjine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Nositelji 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Vjeroučiteljice i učenici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( 402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)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Nastavnice i učenici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Nastavnici i učenici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Učiteljice, učenici</a:t>
                      </a:r>
                      <a:r>
                        <a:rPr lang="hr-HR" sz="1200" baseline="0" dirty="0">
                          <a:latin typeface="Times New Roman"/>
                          <a:ea typeface="Times New Roman"/>
                          <a:cs typeface="Times New Roman"/>
                        </a:rPr>
                        <a:t> iz Zadarske županije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3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realiz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 2 sata tj.,terenska i izvanuč. nastava-18 grupa 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2 sata tjedno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10grupa – od 4. – 8. r.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-teoretski i praktični dijelovi programa.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Poslijepodne – pet. ili sub.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3 sata tj., Dan Slovačke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638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Svibanj - 4.r.- posjet župnoj crkvi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70 sati godišnje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Tijekom nastavne godine – 2 sata tj.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Cijelu godinu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54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troškov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aktivnosti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Prema dogovoru – roditelji i škola ili lokalna zajednica–cijena autobusa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MZOŠ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Obnova računalne tehnike po potrebi – osnivač ili škola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MZOŠ, veleposlanik Slovačke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81379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vrednov.i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korištenja rezultata 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Provjere znanja, umne </a:t>
                      </a: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mape,stvar.radovi</a:t>
                      </a: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, plakati.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Anketni listić za uč..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PP prezent., lik.i liter. rad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 err="1">
                          <a:latin typeface="Times New Roman"/>
                          <a:ea typeface="Times New Roman"/>
                          <a:cs typeface="Times New Roman"/>
                        </a:rPr>
                        <a:t>Samovrednovanje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kern="12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Dizajnerske i funkcionalne komponente stranica, samovrednovanje i međusobno vrednovanje</a:t>
                      </a:r>
                      <a:endParaRPr lang="hr-HR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43815" marR="4381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dirty="0">
                          <a:latin typeface="Times New Roman"/>
                          <a:ea typeface="Times New Roman"/>
                          <a:cs typeface="Times New Roman"/>
                        </a:rPr>
                        <a:t>Usmene i pismene provjere, plakati, komunikacija, sudjel.na Božićnom sajmu</a:t>
                      </a: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2917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R.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Anušić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 /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M.Jelić</a:t>
                      </a: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A </a:t>
                      </a:r>
                      <a:r>
                        <a:rPr lang="hr-HR" sz="1200" b="1" dirty="0" err="1">
                          <a:latin typeface="Times New Roman"/>
                          <a:ea typeface="Times New Roman"/>
                          <a:cs typeface="Times New Roman"/>
                        </a:rPr>
                        <a:t>Rücker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S.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Sikirić /</a:t>
                      </a:r>
                      <a:r>
                        <a:rPr lang="hr-HR" sz="12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N.Lonić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1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M. </a:t>
                      </a:r>
                      <a:r>
                        <a:rPr lang="hr-HR" sz="12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Režan</a:t>
                      </a:r>
                      <a:r>
                        <a:rPr lang="hr-HR" sz="1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hr-HR" sz="12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N.Magdalenić</a:t>
                      </a:r>
                      <a:r>
                        <a:rPr lang="hr-HR" sz="1200" b="1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hr-HR" sz="1200" b="1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N.Joja</a:t>
                      </a:r>
                      <a:endParaRPr lang="hr-HR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200" b="1" dirty="0">
                          <a:latin typeface="Times New Roman"/>
                          <a:ea typeface="Times New Roman"/>
                          <a:cs typeface="Times New Roman"/>
                        </a:rPr>
                        <a:t>K.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200" b="1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Rygolova</a:t>
                      </a:r>
                      <a:r>
                        <a:rPr lang="hr-HR" sz="1200" b="1" baseline="0" dirty="0">
                          <a:latin typeface="Times New Roman"/>
                          <a:ea typeface="Times New Roman"/>
                          <a:cs typeface="Times New Roman"/>
                        </a:rPr>
                        <a:t>/V. </a:t>
                      </a:r>
                      <a:r>
                        <a:rPr lang="hr-HR" sz="1200" b="1" baseline="0">
                          <a:latin typeface="Times New Roman"/>
                          <a:ea typeface="Times New Roman"/>
                          <a:cs typeface="Times New Roman"/>
                        </a:rPr>
                        <a:t>Bungur</a:t>
                      </a:r>
                      <a:endParaRPr lang="hr-HR" sz="1200" b="1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5044" marR="45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0" y="229871"/>
            <a:ext cx="822949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           PRILOG 2. –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chemeClr val="accent4">
                    <a:lumMod val="7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DIFERENCIJALNI KURIKULUM </a:t>
            </a:r>
            <a:r>
              <a:rPr kumimoji="0" lang="hr-HR" b="1" i="0" u="none" strike="noStrike" cap="none" normalizeH="0" baseline="0" dirty="0">
                <a:ln>
                  <a:noFill/>
                </a:ln>
                <a:solidFill>
                  <a:srgbClr val="993300"/>
                </a:solidFill>
                <a:effectLst/>
                <a:latin typeface="Arial" pitchFamily="34" charset="0"/>
                <a:ea typeface="Times New Roman" pitchFamily="18" charset="0"/>
              </a:rPr>
              <a:t>-  IZBORNA  NASTAVA</a:t>
            </a:r>
            <a:endParaRPr kumimoji="0" lang="hr-HR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ic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77148"/>
              </p:ext>
            </p:extLst>
          </p:nvPr>
        </p:nvGraphicFramePr>
        <p:xfrm>
          <a:off x="457200" y="685800"/>
          <a:ext cx="8282879" cy="559308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13769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211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081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770789739"/>
                    </a:ext>
                  </a:extLst>
                </a:gridCol>
                <a:gridCol w="1828799">
                  <a:extLst>
                    <a:ext uri="{9D8B030D-6E8A-4147-A177-3AD203B41FA5}">
                      <a16:colId xmlns:a16="http://schemas.microsoft.com/office/drawing/2014/main" val="1553195251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Aktivnost, program i projekt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RN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HRVATSKI  / MATEMATIKA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PREDMETNA NASTAVA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044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MATEMATIKA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HRVATSKI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400" b="1" dirty="0">
                          <a:latin typeface="Times New Roman"/>
                          <a:ea typeface="Times New Roman"/>
                          <a:cs typeface="Times New Roman"/>
                        </a:rPr>
                        <a:t>Ej </a:t>
                      </a:r>
                      <a:endParaRPr lang="hr-HR" sz="1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013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Ciljevi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Uvježbavanje težeg gradiva, rad s djecom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s teškoć.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Svladavanje osnovnih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elem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matem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 jezika, razvij. pojmov. apstrakt.mišlj. i logič.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zaključ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Svladavanje programa 5.-8.r. i pomoć u učenju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Uvježbav.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i </a:t>
                      </a: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usavršav. gradiva –uč. 5.-8.r.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008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Namjena aktivnosti, programa i projekta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Olakšati usvajanje gradiva primjeren. zadacima, metod., nastav. sredstvima.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Motivirati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 učenike i pomoći usvojiti gradivo koje nisu shvatili tijekom redovne nastave ili su izostali s nastave. Primjena individualnog rada, rješavanje zadataka iz radne bilježnice, objašnjenje pravila. Pismeni ispiti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05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Nositelji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Učitelji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Predmetni učitelj i učenici</a:t>
                      </a:r>
                    </a:p>
                  </a:txBody>
                  <a:tcPr marL="41569" marR="41569" marT="0" marB="0" anchor="ctr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006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realizacije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1 sat tj. po razredu -prema potrebi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3 grupe po1 sat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3grupe po 1sat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2gr. po1 sat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1 gr.-17 sati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004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Vremenik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 aktivnosti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35 x</a:t>
                      </a:r>
                      <a:r>
                        <a:rPr lang="hr-HR" sz="1600" baseline="0" dirty="0">
                          <a:latin typeface="Times New Roman"/>
                          <a:ea typeface="Times New Roman"/>
                          <a:cs typeface="Times New Roman"/>
                        </a:rPr>
                        <a:t> 9 gr.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</a:t>
                      </a:r>
                      <a:r>
                        <a:rPr lang="hr-HR" sz="1600" dirty="0" err="1">
                          <a:latin typeface="Times New Roman"/>
                          <a:ea typeface="Times New Roman"/>
                          <a:cs typeface="Times New Roman"/>
                        </a:rPr>
                        <a:t>šk.godine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Tijekom šk.god. 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dirty="0">
                          <a:latin typeface="Times New Roman"/>
                          <a:ea typeface="Times New Roman"/>
                          <a:cs typeface="Times New Roman"/>
                        </a:rPr>
                        <a:t>Cijelu godinu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3733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troškovnik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sz="1600"/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420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Način </a:t>
                      </a:r>
                      <a:r>
                        <a:rPr lang="hr-HR" sz="1600" b="1" dirty="0" err="1">
                          <a:latin typeface="Times New Roman"/>
                          <a:ea typeface="Times New Roman"/>
                          <a:cs typeface="Times New Roman"/>
                        </a:rPr>
                        <a:t>vrednov</a:t>
                      </a: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hr-HR" sz="1600" kern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Samovrednovanje</a:t>
                      </a:r>
                      <a:r>
                        <a:rPr kumimoji="0" lang="hr-HR" sz="1600" kern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i vrednovanje učenika – pozitivna ocjena kao pokazatelj usvojenosti sadržaja.</a:t>
                      </a:r>
                      <a:endParaRPr lang="hr-HR" sz="1600" dirty="0"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716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1" dirty="0">
                          <a:latin typeface="Times New Roman"/>
                          <a:ea typeface="Times New Roman"/>
                          <a:cs typeface="Times New Roman"/>
                        </a:rPr>
                        <a:t>Predmetni učitelj</a:t>
                      </a:r>
                      <a:endParaRPr lang="hr-HR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F7A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Učitelji RN</a:t>
                      </a: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M.Peša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Koritnik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/ Škunca</a:t>
                      </a:r>
                    </a:p>
                  </a:txBody>
                  <a:tcPr marL="41569" marR="41569" marT="0" marB="0">
                    <a:lnL w="28575" cap="flat" cmpd="sng" algn="ctr">
                      <a:solidFill>
                        <a:srgbClr val="8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Kandić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 /</a:t>
                      </a: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Kero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/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Sikirić</a:t>
                      </a: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hr-HR" sz="1600" b="0" dirty="0" err="1">
                          <a:latin typeface="Times New Roman"/>
                          <a:ea typeface="Times New Roman"/>
                          <a:cs typeface="Times New Roman"/>
                        </a:rPr>
                        <a:t>Adžić</a:t>
                      </a:r>
                      <a:endParaRPr lang="hr-HR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dirty="0">
                          <a:latin typeface="Times New Roman"/>
                          <a:ea typeface="Times New Roman"/>
                          <a:cs typeface="Times New Roman"/>
                        </a:rPr>
                        <a:t>Zubčić/</a:t>
                      </a:r>
                      <a:r>
                        <a:rPr lang="hr-HR" sz="16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hr-HR" sz="1600" b="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M.Lisica</a:t>
                      </a:r>
                      <a:endParaRPr lang="hr-HR" sz="1600" b="0" baseline="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hr-HR" sz="1600" b="0" baseline="0" dirty="0" err="1">
                          <a:latin typeface="Times New Roman"/>
                          <a:ea typeface="Times New Roman"/>
                          <a:cs typeface="Times New Roman"/>
                        </a:rPr>
                        <a:t>N.Lonić</a:t>
                      </a:r>
                      <a:r>
                        <a:rPr lang="hr-HR" sz="1600" b="0" baseline="0" dirty="0">
                          <a:latin typeface="Times New Roman"/>
                          <a:ea typeface="Times New Roman"/>
                          <a:cs typeface="Times New Roman"/>
                        </a:rPr>
                        <a:t>//</a:t>
                      </a:r>
                      <a:endParaRPr lang="hr-HR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41569" marR="41569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9308" y="152400"/>
            <a:ext cx="8001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2000" b="1" i="0" u="none" strike="noStrike" cap="none" normalizeH="0" baseline="0" dirty="0">
                <a:ln>
                  <a:solidFill>
                    <a:srgbClr val="FFC000"/>
                  </a:solidFill>
                </a:ln>
                <a:solidFill>
                  <a:schemeClr val="accent2"/>
                </a:solidFill>
                <a:effectLst/>
                <a:latin typeface="Arial" pitchFamily="34" charset="0"/>
                <a:ea typeface="Times New Roman" pitchFamily="18" charset="0"/>
              </a:rPr>
              <a:t>PRILOG 3. – DOPUNSKA NASTAVA</a:t>
            </a:r>
            <a:endParaRPr kumimoji="0" lang="hr-HR" sz="2000" b="0" i="0" u="none" strike="noStrike" cap="none" normalizeH="0" baseline="0" dirty="0">
              <a:ln>
                <a:solidFill>
                  <a:srgbClr val="FFC000"/>
                </a:solidFill>
              </a:ln>
              <a:solidFill>
                <a:schemeClr val="accent2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amen">
  <a:themeElements>
    <a:clrScheme name="Prame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Prame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ame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10174</TotalTime>
  <Words>9781</Words>
  <Application>Microsoft Office PowerPoint</Application>
  <PresentationFormat>Prikaz na zaslonu (4:3)</PresentationFormat>
  <Paragraphs>1971</Paragraphs>
  <Slides>45</Slides>
  <Notes>20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45</vt:i4>
      </vt:variant>
    </vt:vector>
  </HeadingPairs>
  <TitlesOfParts>
    <vt:vector size="51" baseType="lpstr">
      <vt:lpstr>Arial</vt:lpstr>
      <vt:lpstr>Calibri</vt:lpstr>
      <vt:lpstr>Century Gothic</vt:lpstr>
      <vt:lpstr>Times New Roman</vt:lpstr>
      <vt:lpstr>Wingdings 3</vt:lpstr>
      <vt:lpstr>Pramen</vt:lpstr>
      <vt:lpstr>PowerPoint prezentacija</vt:lpstr>
      <vt:lpstr>SAMOVRJEDNOVANJE</vt:lpstr>
      <vt:lpstr>ŠKOLSKI RAZVOJNI PLAN</vt:lpstr>
      <vt:lpstr>          SADRŽAJ KURIKULUMA</vt:lpstr>
      <vt:lpstr>PowerPoint prezentacija</vt:lpstr>
      <vt:lpstr>PowerPoint prezentacija</vt:lpstr>
      <vt:lpstr>Prilog 1.a -  PRODUŽENI BORAVAK </vt:lpstr>
      <vt:lpstr>PowerPoint prezentacija</vt:lpstr>
      <vt:lpstr>PowerPoint prezentacija</vt:lpstr>
      <vt:lpstr>DOPUNSKA NASTAVA</vt:lpstr>
      <vt:lpstr>PowerPoint prezentacija</vt:lpstr>
      <vt:lpstr>PowerPoint prezentacija</vt:lpstr>
      <vt:lpstr>PowerPoint prezentacija</vt:lpstr>
      <vt:lpstr>PowerPoint prezentacija</vt:lpstr>
      <vt:lpstr>PRILOG 5.                            IZVANNASTAVNE AKTIVNOSTI</vt:lpstr>
      <vt:lpstr>PowerPoint prezentacija</vt:lpstr>
      <vt:lpstr>PRILOG 6 -  NASTAVA KOD KUĆE</vt:lpstr>
      <vt:lpstr>PowerPoint prezentacija</vt:lpstr>
      <vt:lpstr>PowerPoint prezentacija</vt:lpstr>
      <vt:lpstr>Prilog 8.           RN – INTEGRIRANI DANI </vt:lpstr>
      <vt:lpstr>PowerPoint prezentacija</vt:lpstr>
      <vt:lpstr>PowerPoint prezentacija</vt:lpstr>
      <vt:lpstr>PowerPoint prezentacija</vt:lpstr>
      <vt:lpstr>Prilog 11.   ŠKOLSKI ŠPORTSKI KLUB </vt:lpstr>
      <vt:lpstr>PowerPoint prezentacija</vt:lpstr>
      <vt:lpstr>PowerPoint prezentacija</vt:lpstr>
      <vt:lpstr>PowerPoint prezentacija</vt:lpstr>
      <vt:lpstr>PowerPoint prezentacija</vt:lpstr>
      <vt:lpstr>ERASMUS +„Bridging the gap” </vt:lpstr>
      <vt:lpstr>ERASMUS +„Bridging the gap” </vt:lpstr>
      <vt:lpstr>ERASMUS +„Bridging the gap” </vt:lpstr>
      <vt:lpstr>ETC Hrvatska / European Talent Centre Croatia 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 PRILOG 16 - PROJEKTI POTICANJA ČITANJA</vt:lpstr>
      <vt:lpstr>eTwinning projekti</vt:lpstr>
      <vt:lpstr>RADIONICE I IZLOŽBE</vt:lpstr>
      <vt:lpstr>Pr.17.   OBILJEŽAVANJE NACIONALNIH, EU I SVJETSKIH DANA </vt:lpstr>
      <vt:lpstr>OBILJEŽAVANJE NACIONALNIH, EU I SVJETSKIH DANA </vt:lpstr>
      <vt:lpstr>OBILJEŽAVANJE NACIONALNIH, EU I SVJETSKIH DANA </vt:lpstr>
      <vt:lpstr>OBILJEŽAVANJE NACIONALNIH, EU I SVJETSKIH DANA </vt:lpstr>
    </vt:vector>
  </TitlesOfParts>
  <Company>Goldfish_92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ŠKOLSKI KURIKULUM  2012./ 2013.</dc:title>
  <dc:creator>Skola</dc:creator>
  <cp:lastModifiedBy>Korisnik</cp:lastModifiedBy>
  <cp:revision>807</cp:revision>
  <dcterms:created xsi:type="dcterms:W3CDTF">2013-09-03T15:55:57Z</dcterms:created>
  <dcterms:modified xsi:type="dcterms:W3CDTF">2021-10-06T06:23:53Z</dcterms:modified>
</cp:coreProperties>
</file>