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6"/>
  </p:notesMasterIdLst>
  <p:sldIdLst>
    <p:sldId id="292" r:id="rId2"/>
    <p:sldId id="259" r:id="rId3"/>
    <p:sldId id="258" r:id="rId4"/>
    <p:sldId id="261" r:id="rId5"/>
    <p:sldId id="262" r:id="rId6"/>
    <p:sldId id="263" r:id="rId7"/>
    <p:sldId id="300" r:id="rId8"/>
    <p:sldId id="264" r:id="rId9"/>
    <p:sldId id="265" r:id="rId10"/>
    <p:sldId id="297" r:id="rId11"/>
    <p:sldId id="266" r:id="rId12"/>
    <p:sldId id="267" r:id="rId13"/>
    <p:sldId id="268" r:id="rId14"/>
    <p:sldId id="279" r:id="rId15"/>
    <p:sldId id="294" r:id="rId16"/>
    <p:sldId id="282" r:id="rId17"/>
    <p:sldId id="285" r:id="rId18"/>
    <p:sldId id="269" r:id="rId19"/>
    <p:sldId id="270" r:id="rId20"/>
    <p:sldId id="286" r:id="rId21"/>
    <p:sldId id="271" r:id="rId22"/>
    <p:sldId id="272" r:id="rId23"/>
    <p:sldId id="273" r:id="rId24"/>
    <p:sldId id="299" r:id="rId25"/>
    <p:sldId id="274" r:id="rId26"/>
    <p:sldId id="284" r:id="rId27"/>
    <p:sldId id="275" r:id="rId28"/>
    <p:sldId id="276" r:id="rId29"/>
    <p:sldId id="305" r:id="rId30"/>
    <p:sldId id="306" r:id="rId31"/>
    <p:sldId id="307" r:id="rId32"/>
    <p:sldId id="311" r:id="rId33"/>
    <p:sldId id="312" r:id="rId34"/>
    <p:sldId id="304" r:id="rId35"/>
    <p:sldId id="277" r:id="rId36"/>
    <p:sldId id="310" r:id="rId37"/>
    <p:sldId id="278" r:id="rId38"/>
    <p:sldId id="314" r:id="rId39"/>
    <p:sldId id="293" r:id="rId40"/>
    <p:sldId id="315" r:id="rId41"/>
    <p:sldId id="295" r:id="rId42"/>
    <p:sldId id="303" r:id="rId43"/>
    <p:sldId id="296" r:id="rId44"/>
    <p:sldId id="298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1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Svijetli stil 3 - Isticanj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Srednji stil 4 - Isticanj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Srednji stil 4 - Isticanj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rednji stil 4 - Isticanj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rednji stil 4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Srednji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Srednji stil 4 - Isticanj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D083AE6-46FA-4A59-8FB0-9F97EB10719F}" styleName="Svijetli stil 3 - Isticanj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ijetli stil 3 - Isticanj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38B1855-1B75-4FBE-930C-398BA8C253C6}" styleName="Stil teme 2 - Isticanj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556" autoAdjust="0"/>
  </p:normalViewPr>
  <p:slideViewPr>
    <p:cSldViewPr>
      <p:cViewPr varScale="1">
        <p:scale>
          <a:sx n="90" d="100"/>
          <a:sy n="90" d="100"/>
        </p:scale>
        <p:origin x="14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6E7E3A-C42D-4F15-B67E-666D6CD7A244}" type="doc">
      <dgm:prSet loTypeId="urn:microsoft.com/office/officeart/2005/8/layout/orgChart1" loCatId="hierarchy" qsTypeId="urn:microsoft.com/office/officeart/2005/8/quickstyle/3d4" qsCatId="3D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FFA72E5D-6C94-4D81-8FF0-87C53BCCADDF}">
      <dgm:prSet phldrT="[Tekst]" custT="1"/>
      <dgm:spPr>
        <a:solidFill>
          <a:schemeClr val="accent2">
            <a:lumMod val="75000"/>
            <a:alpha val="80000"/>
          </a:schemeClr>
        </a:solidFill>
      </dgm:spPr>
      <dgm:t>
        <a:bodyPr/>
        <a:lstStyle/>
        <a:p>
          <a:r>
            <a:rPr lang="hr-HR" sz="3600" dirty="0"/>
            <a:t>ŠKOLSKI KURIKULUM</a:t>
          </a:r>
        </a:p>
      </dgm:t>
    </dgm:pt>
    <dgm:pt modelId="{2B14CCA8-5981-40B1-8CD8-3A2BDA89D8F1}" type="parTrans" cxnId="{A84EF327-ECB5-4229-AF30-1FADD4496149}">
      <dgm:prSet/>
      <dgm:spPr/>
      <dgm:t>
        <a:bodyPr/>
        <a:lstStyle/>
        <a:p>
          <a:endParaRPr lang="hr-HR"/>
        </a:p>
      </dgm:t>
    </dgm:pt>
    <dgm:pt modelId="{47B5C7A4-05E6-4982-907E-7DA3BFD3FEE5}" type="sibTrans" cxnId="{A84EF327-ECB5-4229-AF30-1FADD4496149}">
      <dgm:prSet/>
      <dgm:spPr/>
      <dgm:t>
        <a:bodyPr/>
        <a:lstStyle/>
        <a:p>
          <a:endParaRPr lang="hr-HR"/>
        </a:p>
      </dgm:t>
    </dgm:pt>
    <dgm:pt modelId="{BD3ED106-084B-48D2-8029-C0B65AECDFDE}" type="pres">
      <dgm:prSet presAssocID="{866E7E3A-C42D-4F15-B67E-666D6CD7A24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95318E4-DA8F-42CA-8E9A-524D2E195917}" type="pres">
      <dgm:prSet presAssocID="{FFA72E5D-6C94-4D81-8FF0-87C53BCCADDF}" presName="hierRoot1" presStyleCnt="0">
        <dgm:presLayoutVars>
          <dgm:hierBranch val="init"/>
        </dgm:presLayoutVars>
      </dgm:prSet>
      <dgm:spPr/>
    </dgm:pt>
    <dgm:pt modelId="{D665A0FC-1632-4A86-9E23-A6C31B29F20C}" type="pres">
      <dgm:prSet presAssocID="{FFA72E5D-6C94-4D81-8FF0-87C53BCCADDF}" presName="rootComposite1" presStyleCnt="0"/>
      <dgm:spPr/>
    </dgm:pt>
    <dgm:pt modelId="{29B73019-6716-4199-A54D-383269BBB8FC}" type="pres">
      <dgm:prSet presAssocID="{FFA72E5D-6C94-4D81-8FF0-87C53BCCADDF}" presName="rootText1" presStyleLbl="node0" presStyleIdx="0" presStyleCnt="1" custScaleX="184297" custScaleY="29439" custLinFactY="-27756" custLinFactNeighborX="104" custLinFactNeighborY="-100000">
        <dgm:presLayoutVars>
          <dgm:chPref val="3"/>
        </dgm:presLayoutVars>
      </dgm:prSet>
      <dgm:spPr/>
    </dgm:pt>
    <dgm:pt modelId="{C78A1C61-46B6-4D33-BC11-463C0A2CB613}" type="pres">
      <dgm:prSet presAssocID="{FFA72E5D-6C94-4D81-8FF0-87C53BCCADDF}" presName="rootConnector1" presStyleLbl="node1" presStyleIdx="0" presStyleCnt="0"/>
      <dgm:spPr/>
    </dgm:pt>
    <dgm:pt modelId="{DEA79FCB-E1D0-4216-AD22-E1DB3F9E447B}" type="pres">
      <dgm:prSet presAssocID="{FFA72E5D-6C94-4D81-8FF0-87C53BCCADDF}" presName="hierChild2" presStyleCnt="0"/>
      <dgm:spPr/>
    </dgm:pt>
    <dgm:pt modelId="{858562C4-D0C2-4E62-B13D-D4736430944B}" type="pres">
      <dgm:prSet presAssocID="{FFA72E5D-6C94-4D81-8FF0-87C53BCCADDF}" presName="hierChild3" presStyleCnt="0"/>
      <dgm:spPr/>
    </dgm:pt>
  </dgm:ptLst>
  <dgm:cxnLst>
    <dgm:cxn modelId="{DE32011F-FE93-45B9-BE39-7BD299F02719}" type="presOf" srcId="{FFA72E5D-6C94-4D81-8FF0-87C53BCCADDF}" destId="{29B73019-6716-4199-A54D-383269BBB8FC}" srcOrd="0" destOrd="0" presId="urn:microsoft.com/office/officeart/2005/8/layout/orgChart1"/>
    <dgm:cxn modelId="{A84EF327-ECB5-4229-AF30-1FADD4496149}" srcId="{866E7E3A-C42D-4F15-B67E-666D6CD7A244}" destId="{FFA72E5D-6C94-4D81-8FF0-87C53BCCADDF}" srcOrd="0" destOrd="0" parTransId="{2B14CCA8-5981-40B1-8CD8-3A2BDA89D8F1}" sibTransId="{47B5C7A4-05E6-4982-907E-7DA3BFD3FEE5}"/>
    <dgm:cxn modelId="{6A24C42A-3D2C-4ACB-970F-8F8BF3822B9F}" type="presOf" srcId="{866E7E3A-C42D-4F15-B67E-666D6CD7A244}" destId="{BD3ED106-084B-48D2-8029-C0B65AECDFDE}" srcOrd="0" destOrd="0" presId="urn:microsoft.com/office/officeart/2005/8/layout/orgChart1"/>
    <dgm:cxn modelId="{ABB4947D-8704-465F-B334-A5F1D1768AFA}" type="presOf" srcId="{FFA72E5D-6C94-4D81-8FF0-87C53BCCADDF}" destId="{C78A1C61-46B6-4D33-BC11-463C0A2CB613}" srcOrd="1" destOrd="0" presId="urn:microsoft.com/office/officeart/2005/8/layout/orgChart1"/>
    <dgm:cxn modelId="{B043F86F-4A88-405D-87B8-06682BF75351}" type="presParOf" srcId="{BD3ED106-084B-48D2-8029-C0B65AECDFDE}" destId="{F95318E4-DA8F-42CA-8E9A-524D2E195917}" srcOrd="0" destOrd="0" presId="urn:microsoft.com/office/officeart/2005/8/layout/orgChart1"/>
    <dgm:cxn modelId="{A771F504-ECED-4607-AC63-4F6720FC48B7}" type="presParOf" srcId="{F95318E4-DA8F-42CA-8E9A-524D2E195917}" destId="{D665A0FC-1632-4A86-9E23-A6C31B29F20C}" srcOrd="0" destOrd="0" presId="urn:microsoft.com/office/officeart/2005/8/layout/orgChart1"/>
    <dgm:cxn modelId="{6E85883C-0B69-409C-A360-247B23A41A6B}" type="presParOf" srcId="{D665A0FC-1632-4A86-9E23-A6C31B29F20C}" destId="{29B73019-6716-4199-A54D-383269BBB8FC}" srcOrd="0" destOrd="0" presId="urn:microsoft.com/office/officeart/2005/8/layout/orgChart1"/>
    <dgm:cxn modelId="{8FD1DC81-0EE9-478A-AE33-1B8F8B458A11}" type="presParOf" srcId="{D665A0FC-1632-4A86-9E23-A6C31B29F20C}" destId="{C78A1C61-46B6-4D33-BC11-463C0A2CB613}" srcOrd="1" destOrd="0" presId="urn:microsoft.com/office/officeart/2005/8/layout/orgChart1"/>
    <dgm:cxn modelId="{9A4D77A9-823B-436B-BC5B-F3A1C3114495}" type="presParOf" srcId="{F95318E4-DA8F-42CA-8E9A-524D2E195917}" destId="{DEA79FCB-E1D0-4216-AD22-E1DB3F9E447B}" srcOrd="1" destOrd="0" presId="urn:microsoft.com/office/officeart/2005/8/layout/orgChart1"/>
    <dgm:cxn modelId="{A69B4DED-96B1-4923-91DF-04400473BA80}" type="presParOf" srcId="{F95318E4-DA8F-42CA-8E9A-524D2E195917}" destId="{858562C4-D0C2-4E62-B13D-D473643094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73019-6716-4199-A54D-383269BBB8FC}">
      <dsp:nvSpPr>
        <dsp:cNvPr id="0" name=""/>
        <dsp:cNvSpPr/>
      </dsp:nvSpPr>
      <dsp:spPr>
        <a:xfrm>
          <a:off x="9880" y="0"/>
          <a:ext cx="8775095" cy="700852"/>
        </a:xfrm>
        <a:prstGeom prst="rect">
          <a:avLst/>
        </a:prstGeom>
        <a:solidFill>
          <a:schemeClr val="accent2">
            <a:lumMod val="75000"/>
            <a:alpha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600" kern="1200" dirty="0"/>
            <a:t>ŠKOLSKI KURIKULUM</a:t>
          </a:r>
        </a:p>
      </dsp:txBody>
      <dsp:txXfrm>
        <a:off x="9880" y="0"/>
        <a:ext cx="8775095" cy="700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3520A0-91BA-403A-9F83-A25E192FD01E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D2E2D-5ED9-423C-874C-1207A57B8A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0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395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4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24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98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08146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68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181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A7AC2-E1DC-4369-BCE5-2A82986692A3}" type="slidenum">
              <a:rPr lang="hr-HR" smtClean="0"/>
              <a:pPr/>
              <a:t>37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0698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A7AC2-E1DC-4369-BCE5-2A82986692A3}" type="slidenum">
              <a:rPr lang="hr-HR" smtClean="0"/>
              <a:pPr/>
              <a:t>38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75627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341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31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A7AC2-E1DC-4369-BCE5-2A82986692A3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9355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73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11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77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3067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2162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7032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5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904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348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8824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7802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87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75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5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86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89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8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54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1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4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4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1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33CBC-5E54-4F36-BAE7-764D4023222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2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09408" y="3648671"/>
            <a:ext cx="5525184" cy="2514600"/>
          </a:xfrm>
          <a:gradFill flip="none" rotWithShape="1">
            <a:gsLst>
              <a:gs pos="0">
                <a:schemeClr val="bg2">
                  <a:lumMod val="75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 marL="342900" lvl="0" indent="-342900" algn="ctr"/>
            <a:r>
              <a:rPr lang="hr-HR" sz="24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OŠ STJEPANA RADIĆA BIBINJE</a:t>
            </a:r>
          </a:p>
          <a:p>
            <a:pPr marL="342900" lvl="0" indent="-342900" algn="ctr"/>
            <a:r>
              <a:rPr lang="hr-HR" sz="24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Školska godina 2020. / 2021.</a:t>
            </a:r>
          </a:p>
          <a:p>
            <a:pPr algn="ctr"/>
            <a:r>
              <a:rPr lang="hr-HR" sz="24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Klasa:</a:t>
            </a:r>
            <a:r>
              <a:rPr lang="hr-HR" sz="2400" b="1" dirty="0"/>
              <a:t> </a:t>
            </a:r>
            <a:r>
              <a:rPr lang="hr-HR" sz="2400" b="1" dirty="0">
                <a:solidFill>
                  <a:schemeClr val="accent2">
                    <a:lumMod val="50000"/>
                  </a:schemeClr>
                </a:solidFill>
              </a:rPr>
              <a:t>602-02/20-01-411</a:t>
            </a:r>
          </a:p>
          <a:p>
            <a:pPr algn="ctr"/>
            <a:r>
              <a:rPr lang="hr-HR" sz="2400" b="1" dirty="0">
                <a:solidFill>
                  <a:schemeClr val="accent2">
                    <a:lumMod val="50000"/>
                  </a:schemeClr>
                </a:solidFill>
              </a:rPr>
              <a:t>URBROJ : 2198-1-40-20-01</a:t>
            </a:r>
          </a:p>
          <a:p>
            <a:pPr algn="ctr"/>
            <a:r>
              <a:rPr lang="hr-HR" sz="2400" b="1" dirty="0">
                <a:solidFill>
                  <a:schemeClr val="accent2">
                    <a:lumMod val="50000"/>
                  </a:schemeClr>
                </a:solidFill>
              </a:rPr>
              <a:t>Bibinje, 5.10.2020.</a:t>
            </a:r>
          </a:p>
          <a:p>
            <a:pPr marL="342900" lvl="0" indent="-342900" algn="ctr"/>
            <a:endParaRPr lang="hr-HR" sz="2400" b="1" dirty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1194313" y="2286000"/>
            <a:ext cx="67553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ŠKOLSKI KURIKULUM</a:t>
            </a:r>
          </a:p>
        </p:txBody>
      </p:sp>
    </p:spTree>
    <p:extLst>
      <p:ext uri="{BB962C8B-B14F-4D97-AF65-F5344CB8AC3E}">
        <p14:creationId xmlns:p14="http://schemas.microsoft.com/office/powerpoint/2010/main" val="796443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8625" y="3048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DOPUNSKA NASTAVA</a:t>
            </a: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078418"/>
              </p:ext>
            </p:extLst>
          </p:nvPr>
        </p:nvGraphicFramePr>
        <p:xfrm>
          <a:off x="553027" y="914400"/>
          <a:ext cx="8127610" cy="5395251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80907">
                  <a:extLst>
                    <a:ext uri="{9D8B030D-6E8A-4147-A177-3AD203B41FA5}">
                      <a16:colId xmlns:a16="http://schemas.microsoft.com/office/drawing/2014/main" val="1529705034"/>
                    </a:ext>
                  </a:extLst>
                </a:gridCol>
                <a:gridCol w="2076066">
                  <a:extLst>
                    <a:ext uri="{9D8B030D-6E8A-4147-A177-3AD203B41FA5}">
                      <a16:colId xmlns:a16="http://schemas.microsoft.com/office/drawing/2014/main" val="2973379254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1371438591"/>
                    </a:ext>
                  </a:extLst>
                </a:gridCol>
                <a:gridCol w="2660837">
                  <a:extLst>
                    <a:ext uri="{9D8B030D-6E8A-4147-A177-3AD203B41FA5}">
                      <a16:colId xmlns:a16="http://schemas.microsoft.com/office/drawing/2014/main" val="4250906440"/>
                    </a:ext>
                  </a:extLst>
                </a:gridCol>
              </a:tblGrid>
              <a:tr h="45030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8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346567"/>
                  </a:ext>
                </a:extLst>
              </a:tr>
              <a:tr h="54029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GEOGRAF.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KEMIJA</a:t>
                      </a:r>
                      <a:endParaRPr lang="hr-HR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POVIJEST</a:t>
                      </a:r>
                      <a:endParaRPr lang="hr-HR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849828"/>
                  </a:ext>
                </a:extLst>
              </a:tr>
              <a:tr h="5124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 </a:t>
                      </a:r>
                      <a:endParaRPr lang="hr-HR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Dopunska objašnjenja radi boljeg usvajanja gradiva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hr-H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742773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endParaRPr lang="hr-HR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Motivirati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učenike i pomoći usvojiti gradivo koje nisu shvatili tijekom redovne nastave ili su izostali s nastave. Primjena individualnog rada, rješavanje zadataka iz radne bilježnice, objašnjenje pravila. Pismeni ispiti</a:t>
                      </a:r>
                      <a:endParaRPr lang="hr-HR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3164108"/>
                  </a:ext>
                </a:extLst>
              </a:tr>
              <a:tr h="4354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Predmetni učitelj i učenici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29422457"/>
                  </a:ext>
                </a:extLst>
              </a:tr>
              <a:tr h="4019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8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Ralizacija</a:t>
                      </a:r>
                      <a:r>
                        <a:rPr lang="hr-HR" sz="1800" b="1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hr-HR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 sat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tjedno</a:t>
                      </a:r>
                      <a:endParaRPr lang="hr-H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sat tj.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</a:t>
                      </a:r>
                      <a:endParaRPr lang="hr-HR" dirty="0"/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094159"/>
                  </a:ext>
                </a:extLst>
              </a:tr>
              <a:tr h="370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godine po potrebi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hr-H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831490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hr-H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527777"/>
                  </a:ext>
                </a:extLst>
              </a:tr>
              <a:tr h="4383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8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</a:t>
                      </a:r>
                      <a:r>
                        <a:rPr lang="hr-HR" sz="18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Ispiti usmeni i pismeni, praktični radovi. Pozitivna ocjena na kraju godine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29922814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M.Mrkić</a:t>
                      </a:r>
                      <a:endParaRPr lang="hr-H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I.K.Stojanov</a:t>
                      </a:r>
                      <a:endParaRPr lang="hr-HR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L.Sorić</a:t>
                      </a:r>
                      <a:endParaRPr lang="hr-H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820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152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666156"/>
              </p:ext>
            </p:extLst>
          </p:nvPr>
        </p:nvGraphicFramePr>
        <p:xfrm>
          <a:off x="304800" y="703766"/>
          <a:ext cx="8534400" cy="5480948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853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3440">
                  <a:extLst>
                    <a:ext uri="{9D8B030D-6E8A-4147-A177-3AD203B41FA5}">
                      <a16:colId xmlns:a16="http://schemas.microsoft.com/office/drawing/2014/main" val="393918358"/>
                    </a:ext>
                  </a:extLst>
                </a:gridCol>
                <a:gridCol w="853440">
                  <a:extLst>
                    <a:ext uri="{9D8B030D-6E8A-4147-A177-3AD203B41FA5}">
                      <a16:colId xmlns:a16="http://schemas.microsoft.com/office/drawing/2014/main" val="1787766325"/>
                    </a:ext>
                  </a:extLst>
                </a:gridCol>
                <a:gridCol w="931026">
                  <a:extLst>
                    <a:ext uri="{9D8B030D-6E8A-4147-A177-3AD203B41FA5}">
                      <a16:colId xmlns:a16="http://schemas.microsoft.com/office/drawing/2014/main" val="2890121841"/>
                    </a:ext>
                  </a:extLst>
                </a:gridCol>
                <a:gridCol w="1008611">
                  <a:extLst>
                    <a:ext uri="{9D8B030D-6E8A-4147-A177-3AD203B41FA5}">
                      <a16:colId xmlns:a16="http://schemas.microsoft.com/office/drawing/2014/main" val="2186591207"/>
                    </a:ext>
                  </a:extLst>
                </a:gridCol>
                <a:gridCol w="1008611">
                  <a:extLst>
                    <a:ext uri="{9D8B030D-6E8A-4147-A177-3AD203B41FA5}">
                      <a16:colId xmlns:a16="http://schemas.microsoft.com/office/drawing/2014/main" val="663012749"/>
                    </a:ext>
                  </a:extLst>
                </a:gridCol>
                <a:gridCol w="1008611">
                  <a:extLst>
                    <a:ext uri="{9D8B030D-6E8A-4147-A177-3AD203B41FA5}">
                      <a16:colId xmlns:a16="http://schemas.microsoft.com/office/drawing/2014/main" val="1427383666"/>
                    </a:ext>
                  </a:extLst>
                </a:gridCol>
                <a:gridCol w="1008610">
                  <a:extLst>
                    <a:ext uri="{9D8B030D-6E8A-4147-A177-3AD203B41FA5}">
                      <a16:colId xmlns:a16="http://schemas.microsoft.com/office/drawing/2014/main" val="2885119806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5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program i projekt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MATEM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KEM/BIO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GEOG.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VJERON.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ENGL.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HRVAT.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Španjolski jezik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POVIJEST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48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r>
                        <a:rPr lang="hr-HR" sz="15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– 8.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r>
                        <a:rPr lang="hr-HR" sz="15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-8.r.</a:t>
                      </a:r>
                      <a:endParaRPr lang="hr-HR" sz="15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6.r.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5.-8.r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7.-8.r.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7. – 8.r.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7.-8.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82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l"/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Intenzivnije razvijanje matematičkih sposobnosti i interesa, te produbljivanje znanja. Istraživačkim radom upoznati, usvojiti i primjenjivati znanja. Priprema učenika za natjecanje. Razvijati ljubav prema mater. jeziku, čistoću govora i pisanja. Osposoblj. uč. za naprednu razinu usmenog i pismenog </a:t>
                      </a:r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izraž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. </a:t>
                      </a:r>
                      <a:endParaRPr lang="hr-HR" sz="1500" baseline="0" dirty="0">
                        <a:latin typeface="Times New Roman" pitchFamily="18" charset="0"/>
                        <a:ea typeface="Times New Roman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hr-HR" sz="1500" baseline="0" dirty="0">
                        <a:latin typeface="Times New Roman" pitchFamily="18" charset="0"/>
                        <a:ea typeface="Times New Roman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3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Poticati na istraživački i timski oblik rada. Proširivanje i utvrđivanje sadržaja redovne nastave. Stečeno znanje primjenjivati u svakodnevnom životu.  Sudjelovanje na natjecanjima-škol.,opć.,</a:t>
                      </a:r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žup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međunar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.,</a:t>
                      </a:r>
                      <a:r>
                        <a:rPr kumimoji="0" lang="hr-HR" sz="15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hr-HR" sz="1500" b="1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Lonić</a:t>
                      </a:r>
                      <a:r>
                        <a:rPr kumimoji="0" lang="hr-HR" sz="15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-Ej i S:Sikirić-Nj-natj. </a:t>
                      </a:r>
                      <a:r>
                        <a:rPr kumimoji="0" lang="hr-HR" sz="1500" b="1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spelovanje</a:t>
                      </a:r>
                      <a:endParaRPr kumimoji="0" lang="hr-HR" sz="1500" b="1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hr-HR" sz="15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5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Učenici, nastavnici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82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RN-10gr.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1.r.-2.pol.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PN-2 gr..-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K - 1 sat 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 B-1 sat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2 grupe.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1 sat tj.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1 grupa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3 gr. po 1 sat tj.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5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2 grupe po 35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1x tj – 1 gr.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2 gr. po 1 sat tj..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Tijekom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g.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70sati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70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35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105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Tijekom g.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35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70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Roditelji-15 kn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Nabava hamera, grafofolija,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papira,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krede u boji, flomastera, fotokopiranje materijala i testova za vježbu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9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Samovrednovanje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 učenika i međusobno vrednovanje učenika ali i učitelja (ankete), rezultati učenika s natjecanja. </a:t>
                      </a:r>
                      <a:endParaRPr lang="hr-HR" sz="1500" b="1" baseline="0" dirty="0">
                        <a:latin typeface="Times New Roman" pitchFamily="18" charset="0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1500" baseline="0" dirty="0">
                        <a:latin typeface="Times New Roman" pitchFamily="18" charset="0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470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Predm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 učitelj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/>
                        <a:t>Učiteljice</a:t>
                      </a:r>
                      <a:r>
                        <a:rPr lang="hr-HR" sz="1400" b="1" baseline="0" dirty="0"/>
                        <a:t> </a:t>
                      </a:r>
                      <a:r>
                        <a:rPr lang="hr-HR" sz="1400" b="1" dirty="0"/>
                        <a:t>RN /</a:t>
                      </a:r>
                      <a:r>
                        <a:rPr lang="hr-HR" sz="1400" b="1" dirty="0" err="1">
                          <a:latin typeface="Times New Roman"/>
                          <a:cs typeface="Times New Roman"/>
                        </a:rPr>
                        <a:t>Peša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Koritnik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Stojanov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/ Marjanović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M.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Mrkić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M.Jelić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M.Lisica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   N. Lonić, 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M.Sikirić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Kandić/ Adžić Sikirić/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S.Skirić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L.Sorić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Frleta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1676400" y="304800"/>
            <a:ext cx="3246530" cy="369332"/>
          </a:xfrm>
          <a:prstGeom prst="rect">
            <a:avLst/>
          </a:prstGeom>
          <a:noFill/>
          <a:effectLst/>
        </p:spPr>
        <p:txBody>
          <a:bodyPr wrap="none">
            <a:spAutoFit/>
          </a:bodyPr>
          <a:lstStyle/>
          <a:p>
            <a:pPr algn="ctr"/>
            <a:r>
              <a:rPr lang="hr-HR" b="1" dirty="0">
                <a:solidFill>
                  <a:schemeClr val="accent2">
                    <a:lumMod val="75000"/>
                  </a:schemeClr>
                </a:solidFill>
              </a:rPr>
              <a:t>PRILOG 4 – DODATNA NASTAVA </a:t>
            </a:r>
            <a:endParaRPr lang="hr-H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054544"/>
              </p:ext>
            </p:extLst>
          </p:nvPr>
        </p:nvGraphicFramePr>
        <p:xfrm>
          <a:off x="323528" y="609600"/>
          <a:ext cx="8591872" cy="6142311"/>
        </p:xfrm>
        <a:graphic>
          <a:graphicData uri="http://schemas.openxmlformats.org/drawingml/2006/table">
            <a:tbl>
              <a:tblPr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956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2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8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45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500" b="1" dirty="0" err="1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RAZREDNA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>
                        <a:alpha val="74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</a:t>
                      </a:r>
                      <a:r>
                        <a:rPr lang="hr-HR" sz="1500" b="1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NASTAVA</a:t>
                      </a:r>
                      <a:endParaRPr lang="hr-HR" sz="15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>
                        <a:alpha val="74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894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KREATIVNE RADIONICE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b="1" cap="none" spc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MLADI KNJIŽNIČARI</a:t>
                      </a:r>
                      <a:endParaRPr lang="hr-HR" sz="1500" b="1" cap="none" spc="0" dirty="0">
                        <a:ln w="1905"/>
                        <a:solidFill>
                          <a:srgbClr val="FF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ČITATELJSKI KLUB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9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Poticati kreativnost, maštovitost, samostalnost, suradnju, smisao za estetiku, tjelesni i psihomotorni razvoj ličnosti, razvoj govorne komunikacije, emocionalno usmjeravanje.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Upoznavanje s knjižnim fondom i bibliotečnim poslovima</a:t>
                      </a:r>
                      <a:endParaRPr lang="en-US" sz="15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1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Čitanjem do zvijezda- </a:t>
                      </a:r>
                      <a:r>
                        <a:rPr lang="hr-HR" sz="15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izražajno čitanje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9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aktivn.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Kreativnim radom rasteretiti učenike od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šk.obveza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Stečena znanja i vještine primijeniti u svakodnevnom životu.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Razviti ljubav prema knjizi i čitanju</a:t>
                      </a:r>
                      <a:endParaRPr lang="hr-HR" sz="15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Razvijati ljubav prema knjizi i čitanju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9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Učiteljice, učenici, roditelji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učenici,</a:t>
                      </a:r>
                      <a:r>
                        <a:rPr lang="hr-HR" sz="150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knjižničarka, </a:t>
                      </a:r>
                      <a:endParaRPr lang="hr-HR" sz="15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.,učenici PN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9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Blok sat svaki drugi tjedan, 35 sati godišnje po razredu – 10 grupa RN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Izložbe</a:t>
                      </a:r>
                      <a:r>
                        <a:rPr lang="hr-HR" sz="150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knjiga,susreti s književn., čitanje</a:t>
                      </a:r>
                      <a:endParaRPr lang="hr-HR" sz="15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Čitanje, razgovor o djelu, </a:t>
                      </a:r>
                      <a:r>
                        <a:rPr lang="hr-HR" sz="15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natjecanje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38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9.-Jesen-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sakuplj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lišća i jesenskih plodova, slikanje,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12.-Božić-izrada čestitki, kićenje jelke i razreda,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izrada ukrasa-1.pol.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-Uređenje centralnog panoa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-Valentinovo-izrada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čestitki,pisanje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i čitanje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radova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Uskrs - oslikavanje pisanica, uređenje učionica ...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5.-Dan škole-priredba, likovni i pism.rad.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6.-skupljanje školjki, izrada i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oblikovanje 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glinom...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15.10.-15-11.</a:t>
                      </a:r>
                      <a:r>
                        <a:rPr lang="hr-HR" sz="150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Mjesec hrvatske knjige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26.10. Dan šk. knjižnica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2.4.- Dan dječje knjige- trav.                          -</a:t>
                      </a:r>
                      <a:endParaRPr lang="hr-HR" sz="15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9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Oko...- 300 kn po razredu -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 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 roditelji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 i roditelji</a:t>
                      </a:r>
                      <a:endParaRPr lang="hr-HR" sz="15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2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Samovrednovanje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kritički osvrt roditelja.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Razg</a:t>
                      </a:r>
                      <a:r>
                        <a:rPr lang="hr-HR" sz="15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s roditelj., </a:t>
                      </a:r>
                      <a:r>
                        <a:rPr lang="hr-HR" sz="15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5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Uspjeh na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84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Svi učitelji razredne nastave 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M.Pavić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M.Pavić</a:t>
                      </a:r>
                      <a:endParaRPr lang="hr-H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323528" y="81500"/>
            <a:ext cx="76774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6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PRILOG 5. – IZVANNASTAVNE AKTIVNOSTI                </a:t>
            </a:r>
            <a:endParaRPr kumimoji="0" lang="hr-H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637231"/>
              </p:ext>
            </p:extLst>
          </p:nvPr>
        </p:nvGraphicFramePr>
        <p:xfrm>
          <a:off x="480119" y="838200"/>
          <a:ext cx="8359081" cy="5485591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20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4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06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3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030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5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LIKOVNA</a:t>
                      </a:r>
                      <a:r>
                        <a:rPr lang="hr-HR" sz="1500" b="1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GRUPA</a:t>
                      </a:r>
                      <a:endParaRPr lang="hr-HR" sz="15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KLUB  MLADIH TEHNIČARA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ZBOR/                    solo pjevanje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i="0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ATLETIKA                                   ST. TENIS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0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aktivnosti,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Stjecanje sposobnosti oblikovanja, razvijati osjećaj za lijepo. </a:t>
                      </a: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Uključiti u rad </a:t>
                      </a:r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koji imaju afiniteta za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TK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učenike na pjevanje i korištenje svojih talenata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Postiz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indiv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maksim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podizanje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psihofiz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sposobnosti,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utj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na smanjenje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anksioz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0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Razvijati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sklonosti i talente </a:t>
                      </a:r>
                      <a:r>
                        <a:rPr lang="hr-HR" sz="15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hr-HR" sz="15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izraž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5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razl.tehnikama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Razvoj kreativnosti, urednosti i točnosti u radu.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Pripremati učenike na javne nastupe i učiti ih pravilnom pjevanju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podizanje emoc. krivulje, prihvaćanje poraza i uspjeha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4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Nastavnik, učenici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Nastavnik,učenici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Nastavnica, 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 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4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aktivnosti</a:t>
                      </a:r>
                      <a:endParaRPr lang="hr-HR" sz="15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estetsko uređ. škole /izložbe, natječaji, </a:t>
                      </a:r>
                      <a:r>
                        <a:rPr lang="hr-HR" sz="15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sudj.u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projektima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Maket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./Model,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gradit., obrada mat. strojar. </a:t>
                      </a:r>
                      <a:r>
                        <a:rPr lang="hr-HR" sz="15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konst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hr-HR" sz="15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elektr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Orijent.i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komun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Covid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-a rad s djecom iz jednog razreda i solo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Radi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Covid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-a se radi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indiv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i u malim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grup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bez miješanja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gr.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gr.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gr. 2 sata tj.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natjecanje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3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 račun škole, 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račun škole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Škola, roditelji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komentari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roditelja  i ostalih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Natjecanje, izložbe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Javni nastup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rezultati na natjecanju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M.Čavar Radić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N.Joja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P.Glavan</a:t>
                      </a:r>
                      <a:endParaRPr lang="hr-H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Melnik</a:t>
                      </a:r>
                      <a:endParaRPr lang="hr-HR" sz="16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323528" y="260648"/>
            <a:ext cx="568863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hr-HR" b="1" dirty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PRILOG 5. – IZVANNASTAVNE AKTIVNOSTI 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677002"/>
              </p:ext>
            </p:extLst>
          </p:nvPr>
        </p:nvGraphicFramePr>
        <p:xfrm>
          <a:off x="152400" y="914400"/>
          <a:ext cx="8686799" cy="560558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15">
                  <a:extLst>
                    <a:ext uri="{9D8B030D-6E8A-4147-A177-3AD203B41FA5}">
                      <a16:colId xmlns:a16="http://schemas.microsoft.com/office/drawing/2014/main" val="1085509296"/>
                    </a:ext>
                  </a:extLst>
                </a:gridCol>
                <a:gridCol w="1252376">
                  <a:extLst>
                    <a:ext uri="{9D8B030D-6E8A-4147-A177-3AD203B41FA5}">
                      <a16:colId xmlns:a16="http://schemas.microsoft.com/office/drawing/2014/main" val="2282217979"/>
                    </a:ext>
                  </a:extLst>
                </a:gridCol>
                <a:gridCol w="1779978">
                  <a:extLst>
                    <a:ext uri="{9D8B030D-6E8A-4147-A177-3AD203B41FA5}">
                      <a16:colId xmlns:a16="http://schemas.microsoft.com/office/drawing/2014/main" val="2865536988"/>
                    </a:ext>
                  </a:extLst>
                </a:gridCol>
                <a:gridCol w="1702587">
                  <a:extLst>
                    <a:ext uri="{9D8B030D-6E8A-4147-A177-3AD203B41FA5}">
                      <a16:colId xmlns:a16="http://schemas.microsoft.com/office/drawing/2014/main" val="2923781777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RADIONICE NA NJEM./ENGL.  JEZIKU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LITERARNA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DRAMSKA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NOVINARSKA               (filmska) -</a:t>
                      </a:r>
                      <a:r>
                        <a:rPr lang="hr-HR" sz="1600" b="1" cap="none" spc="0" dirty="0" err="1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Dešpet</a:t>
                      </a: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MLADI EKOLOZI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potaknuti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darovitost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djece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osposobiti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ih</a:t>
                      </a:r>
                      <a:r>
                        <a:rPr lang="hr-HR" sz="16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kreativni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život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-upoznati djecu s  kazališnim i dramskim pozivom i poticati ih na  nastupe pred publikom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-razvijati komunikaciju na </a:t>
                      </a:r>
                      <a:r>
                        <a:rPr lang="hr-HR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njema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./engl. jeziku, 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Pratiti zbivanja, akcije, osobe – učiti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novinarski posao i izvještavati javnost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Raditi na projektima održivog razvoja,  podizati ekološku svijest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stvaranje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mogućnosti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</a:t>
                      </a:r>
                      <a:r>
                        <a:rPr lang="hr-HR" sz="16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otkrivanju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talenta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-sudjelovanje na priredbi –</a:t>
                      </a:r>
                      <a:r>
                        <a:rPr lang="hr-HR" sz="16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dramski izričaj na stranom jeziku</a:t>
                      </a:r>
                      <a:endParaRPr lang="hr-HR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-korisno i svrhovito provođenje </a:t>
                      </a:r>
                      <a:r>
                        <a:rPr lang="hr-HR" sz="1600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slob</a:t>
                      </a:r>
                      <a:r>
                        <a:rPr lang="hr-HR" sz="16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vremena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 darovitima napraviti 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video uradak o darovitosti 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 projektu Erasmusa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Utjecati na prihvaćanje zdravih stilova života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 i učenici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2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1xtj.- priredbe i kult. manifest.u školi,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Lidrano 2017., izložbe, 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sudjel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natječ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Obilježav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dana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Izrada priloga za školski web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časopis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Sadnja, održavanje bilja i okoliša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5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gr. po 1 sat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sat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sat tj.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god.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x tj.</a:t>
                      </a: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8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škola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 teret škole</a:t>
                      </a: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1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Sudjelovanje na priredbama , LIDRANu, natječajima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imati 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projekciju video uratka u holu škole-RAD S DAROVITIMA</a:t>
                      </a:r>
                      <a:endParaRPr lang="hr-HR" sz="14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Uredan okoliš i prostori škole</a:t>
                      </a: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7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Nastavnici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S.Sikirić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M.Lisica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J.A.Sikirić</a:t>
                      </a:r>
                      <a:endParaRPr lang="hr-HR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Kandić</a:t>
                      </a:r>
                      <a:endParaRPr lang="hr-HR" sz="1600" b="1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err="1"/>
                        <a:t>J.A.Sikirić</a:t>
                      </a:r>
                      <a:r>
                        <a:rPr lang="hr-HR" sz="1600" b="1" dirty="0"/>
                        <a:t>/</a:t>
                      </a:r>
                      <a:r>
                        <a:rPr lang="hr-HR" sz="1600" b="1" dirty="0" err="1"/>
                        <a:t>I.Kero</a:t>
                      </a:r>
                      <a:endParaRPr lang="hr-HR" sz="1600" b="1" dirty="0"/>
                    </a:p>
                  </a:txBody>
                  <a:tcPr marL="47777" marR="4777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err="1"/>
                        <a:t>I.K.Stojanov</a:t>
                      </a:r>
                      <a:endParaRPr lang="hr-HR" sz="1600" b="1" dirty="0"/>
                    </a:p>
                  </a:txBody>
                  <a:tcPr marL="47777" marR="4777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323528" y="260648"/>
            <a:ext cx="568863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hr-HR" b="1" dirty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PRILOG 5. – IZVANNASTAVNE AKTIVNOSTI 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099920"/>
              </p:ext>
            </p:extLst>
          </p:nvPr>
        </p:nvGraphicFramePr>
        <p:xfrm>
          <a:off x="304801" y="838200"/>
          <a:ext cx="8534399" cy="558384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61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5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5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5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05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5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LITURGIJSKO</a:t>
                      </a:r>
                      <a:r>
                        <a:rPr lang="hr-HR" sz="1600" b="1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KREATIVNA</a:t>
                      </a: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MISIJSKO KARITATIVNA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MLADI</a:t>
                      </a:r>
                      <a:r>
                        <a:rPr lang="hr-HR" sz="1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POVJESNIČARI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b="1" i="0" cap="none" spc="0" baseline="0" dirty="0">
                        <a:ln w="1905"/>
                        <a:solidFill>
                          <a:srgbClr val="FF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aktivno</a:t>
                      </a:r>
                      <a:r>
                        <a:rPr lang="hr-HR" sz="16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sudj</a:t>
                      </a:r>
                      <a:r>
                        <a:rPr lang="hr-HR" sz="16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u adventskim i korizm. akcija., poticati suživot prema kršć. načelima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senzibil uč. za uočavanje mater. i duhovnih potreba drugih 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-izgradnja kršć. solidarn.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učenike na proučavanje povijesnih događaja i ličnosti i istraživački rad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600" i="0" baseline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aseline="0" dirty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 usvajanje  i življenje vjere kroz zanimljive sadržaje i pristupe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-skupljanje materijalne pomoći za misije i učenike u potrebi, </a:t>
                      </a:r>
                      <a:endParaRPr lang="hr-HR" sz="1600" baseline="0" dirty="0"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Uključiti učenike u školski projekt KLIOFEST i ostale projekte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i="0" baseline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učenici, roditelji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Učenici, roditelji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Učenici, 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600" i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4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aktivnosti</a:t>
                      </a:r>
                      <a:endParaRPr lang="hr-HR" sz="16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-razl.izvori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znanja, kreativno izraž., pano,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pano, ukrasni i uporab. predmeti, donacije,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Izrada plakata, PP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prez., izlaganje pred drugima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600" i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 sati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Tijekom god.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35 sati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gr. po1 sat tjedno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600" i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1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Troškov.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škola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Škola, roditelji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600" i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7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vredn.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Uređeni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pano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samovrednovanje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samovrednovanje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600" i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Nastavn.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M.Jelić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R.Anušić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Sorić /</a:t>
                      </a:r>
                      <a:r>
                        <a:rPr lang="hr-HR" sz="1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A.Frleta</a:t>
                      </a:r>
                      <a:endParaRPr lang="hr-H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600" b="1" i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algn="l"/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PRILOG 5.                            IZVANNASTAVNE AKTIVNOSTI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883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506759"/>
              </p:ext>
            </p:extLst>
          </p:nvPr>
        </p:nvGraphicFramePr>
        <p:xfrm>
          <a:off x="304800" y="762000"/>
          <a:ext cx="8706244" cy="5626602"/>
        </p:xfrm>
        <a:graphic>
          <a:graphicData uri="http://schemas.openxmlformats.org/drawingml/2006/table">
            <a:tbl>
              <a:tblPr/>
              <a:tblGrid>
                <a:gridCol w="13173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6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7603">
                  <a:extLst>
                    <a:ext uri="{9D8B030D-6E8A-4147-A177-3AD203B41FA5}">
                      <a16:colId xmlns:a16="http://schemas.microsoft.com/office/drawing/2014/main" val="1080799593"/>
                    </a:ext>
                  </a:extLst>
                </a:gridCol>
                <a:gridCol w="152368">
                  <a:extLst>
                    <a:ext uri="{9D8B030D-6E8A-4147-A177-3AD203B41FA5}">
                      <a16:colId xmlns:a16="http://schemas.microsoft.com/office/drawing/2014/main" val="3051785162"/>
                    </a:ext>
                  </a:extLst>
                </a:gridCol>
                <a:gridCol w="1447500">
                  <a:extLst>
                    <a:ext uri="{9D8B030D-6E8A-4147-A177-3AD203B41FA5}">
                      <a16:colId xmlns:a16="http://schemas.microsoft.com/office/drawing/2014/main" val="3545090350"/>
                    </a:ext>
                  </a:extLst>
                </a:gridCol>
                <a:gridCol w="82653">
                  <a:extLst>
                    <a:ext uri="{9D8B030D-6E8A-4147-A177-3AD203B41FA5}">
                      <a16:colId xmlns:a16="http://schemas.microsoft.com/office/drawing/2014/main" val="1727112722"/>
                    </a:ext>
                  </a:extLst>
                </a:gridCol>
                <a:gridCol w="1508904">
                  <a:extLst>
                    <a:ext uri="{9D8B030D-6E8A-4147-A177-3AD203B41FA5}">
                      <a16:colId xmlns:a16="http://schemas.microsoft.com/office/drawing/2014/main" val="741437812"/>
                    </a:ext>
                  </a:extLst>
                </a:gridCol>
                <a:gridCol w="15532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Aktivnost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ŠKOLA KOŠARKE                      - M i Ž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>
                          <a:latin typeface="Times New Roman"/>
                          <a:ea typeface="Times New Roman"/>
                          <a:cs typeface="Times New Roman"/>
                        </a:rPr>
                        <a:t>ŠKOLA ODBOJKE              - Ž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VJEŽBAONICA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VJEŽBAONICA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ZUTA                     (UŠŠ)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>
                          <a:latin typeface="Times New Roman"/>
                          <a:ea typeface="Times New Roman"/>
                          <a:cs typeface="Times New Roman"/>
                        </a:rPr>
                        <a:t>KARATE              -M i Ž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94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7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programa i projekta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Učenike</a:t>
                      </a:r>
                      <a:r>
                        <a:rPr lang="hr-HR" sz="1700" baseline="0" dirty="0">
                          <a:latin typeface="Times New Roman"/>
                          <a:ea typeface="Times New Roman"/>
                          <a:cs typeface="Times New Roman"/>
                        </a:rPr>
                        <a:t> uključiti u bavljenje košarkom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Djevojčice potaknuti na bavljenje odbojkom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Aktivno </a:t>
                      </a:r>
                      <a:r>
                        <a:rPr lang="hr-HR" sz="1700" dirty="0" err="1">
                          <a:latin typeface="Times New Roman"/>
                          <a:ea typeface="Times New Roman"/>
                          <a:cs typeface="Times New Roman"/>
                        </a:rPr>
                        <a:t>provođ</a:t>
                      </a: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700" dirty="0" err="1">
                          <a:latin typeface="Times New Roman"/>
                          <a:ea typeface="Times New Roman"/>
                          <a:cs typeface="Times New Roman"/>
                        </a:rPr>
                        <a:t>slob.vremena</a:t>
                      </a: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 uz različite igre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5.b-Melnik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6.a.-Vukić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Njegovati</a:t>
                      </a:r>
                      <a:r>
                        <a:rPr lang="hr-HR" sz="1700" baseline="0" dirty="0">
                          <a:latin typeface="Times New Roman"/>
                          <a:ea typeface="Times New Roman"/>
                          <a:cs typeface="Times New Roman"/>
                        </a:rPr>
                        <a:t> ljubav prema plesu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Aktivno </a:t>
                      </a:r>
                      <a:r>
                        <a:rPr lang="hr-HR" sz="1700" dirty="0" err="1">
                          <a:latin typeface="Times New Roman"/>
                          <a:ea typeface="Times New Roman"/>
                          <a:cs typeface="Times New Roman"/>
                        </a:rPr>
                        <a:t>provođ</a:t>
                      </a: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700" dirty="0" err="1">
                          <a:latin typeface="Times New Roman"/>
                          <a:ea typeface="Times New Roman"/>
                          <a:cs typeface="Times New Roman"/>
                        </a:rPr>
                        <a:t>slob.vremena</a:t>
                      </a: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 uz različite igre       1 gr.-1.a-Melnik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1 gr.–4.cVukić. Svaka gr. 60 sati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Potaknuti</a:t>
                      </a:r>
                      <a:r>
                        <a:rPr lang="hr-HR" sz="17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7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700" baseline="0" dirty="0">
                          <a:latin typeface="Times New Roman"/>
                          <a:ea typeface="Times New Roman"/>
                          <a:cs typeface="Times New Roman"/>
                        </a:rPr>
                        <a:t>. na bavljenje borilačkim sportom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7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Približiti djeci različite sportove, zainteresirati ih za zdrav način života, razvijati fair play i natjecateljski duh.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Nastupati na lokalnim i školskim priredbama</a:t>
                      </a:r>
                      <a:r>
                        <a:rPr lang="hr-HR" sz="1700" baseline="0" dirty="0">
                          <a:latin typeface="Times New Roman"/>
                          <a:ea typeface="Times New Roman"/>
                          <a:cs typeface="Times New Roman"/>
                        </a:rPr>
                        <a:t> i </a:t>
                      </a: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natjecanjima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Učenici,</a:t>
                      </a:r>
                      <a:r>
                        <a:rPr lang="hr-HR" sz="1700" baseline="0" dirty="0">
                          <a:latin typeface="Times New Roman"/>
                          <a:ea typeface="Times New Roman"/>
                          <a:cs typeface="Times New Roman"/>
                        </a:rPr>
                        <a:t> treneri, edukatori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realiz.</a:t>
                      </a:r>
                      <a:r>
                        <a:rPr lang="hr-HR" sz="17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Poslijepodne u školskom dvorištu, školskoj športskoj dvorani  i  drugim prostorima škole prema terminima treninga.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Tijekom nastavne godine u dogovoru s trenerom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0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troškov.</a:t>
                      </a:r>
                      <a:r>
                        <a:rPr lang="hr-HR" sz="17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 trošak roditelja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7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natjecanja, smotre, mitinzi, priredbe, sportski susreti.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2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Suradnici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J.Spahija</a:t>
                      </a:r>
                      <a:endParaRPr lang="hr-HR" sz="17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T. Šimunić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7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hr-HR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Vukić/</a:t>
                      </a:r>
                      <a:r>
                        <a:rPr lang="hr-HR" sz="17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Melnik</a:t>
                      </a:r>
                      <a:endParaRPr lang="hr-HR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Vukić/</a:t>
                      </a:r>
                      <a:r>
                        <a:rPr lang="hr-HR" sz="17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Melnik</a:t>
                      </a:r>
                      <a:endParaRPr lang="hr-HR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P. </a:t>
                      </a: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Režan</a:t>
                      </a:r>
                      <a:endParaRPr lang="hr-HR" sz="17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229871"/>
            <a:ext cx="85500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             PRILOG </a:t>
            </a:r>
            <a:r>
              <a:rPr lang="hr-HR" b="1" dirty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5a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. –</a:t>
            </a:r>
            <a:r>
              <a:rPr kumimoji="0" lang="hr-HR" b="1" i="0" u="none" strike="noStrike" cap="none" normalizeH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IZVANŠKOLSKE AKTIVNOSTI U BIBINJAMA I ZADRU</a:t>
            </a:r>
            <a:endParaRPr kumimoji="0" lang="hr-H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882654"/>
              </p:ext>
            </p:extLst>
          </p:nvPr>
        </p:nvGraphicFramePr>
        <p:xfrm>
          <a:off x="838200" y="1091283"/>
          <a:ext cx="7620000" cy="4899635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758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NASTAVA KOD KUĆE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65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Pomoći učeniku da bude u tijeku s nastavom dok nije u mogućnosti ići u školu radi operacije i potrebne rehabilitacije</a:t>
                      </a:r>
                      <a:endParaRPr lang="hr-HR" sz="1800" b="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-Učenik 4. r. (F.Š.)- motoričke smetnje i liječenje</a:t>
                      </a:r>
                      <a:endParaRPr lang="hr-HR" sz="1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Osposobljavanje učenika da u okvirima svojih mogućnosti usvaja nastavne sadržaje kod kuće. Održati kontakt djeteta sa školom koju voli i rado uči.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učiteljica,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Puljiz-Odlazak kući kod učenika 9 sati,                                       Sorić- slati mailom nastavne materijale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2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Prema</a:t>
                      </a:r>
                      <a:r>
                        <a:rPr lang="hr-HR" sz="18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potrebi  tijekom godine</a:t>
                      </a:r>
                      <a:endParaRPr lang="hr-HR" sz="1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Troškov.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MZO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8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vrednov. </a:t>
                      </a:r>
                      <a:r>
                        <a:rPr lang="hr-HR" sz="18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rezultata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Prema mogućnosti učenika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učitelj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I.Sorić</a:t>
                      </a: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hr-HR" sz="18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I.Puljiz</a:t>
                      </a: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(nastava u kući)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866775" y="457200"/>
            <a:ext cx="4248472" cy="634082"/>
          </a:xfrm>
          <a:noFill/>
          <a:effectLst/>
          <a:scene3d>
            <a:camera prst="orthographicFront"/>
            <a:lightRig rig="soft" dir="t"/>
          </a:scene3d>
          <a:sp3d/>
        </p:spPr>
        <p:txBody>
          <a:bodyPr>
            <a:normAutofit/>
            <a:scene3d>
              <a:camera prst="orthographicFront"/>
              <a:lightRig rig="soft" dir="t"/>
            </a:scene3d>
            <a:sp3d prstMaterial="softEdge"/>
          </a:bodyPr>
          <a:lstStyle/>
          <a:p>
            <a:r>
              <a:rPr lang="hr-HR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PRILOG 6 </a:t>
            </a:r>
            <a:r>
              <a:rPr lang="hr-HR" sz="18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HR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NASTAVA KOD KUĆE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323528" y="188640"/>
            <a:ext cx="63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336600"/>
                </a:solidFill>
              </a:rPr>
              <a:t>PRILOG 7.- IZVANUČIONIČNA NASTAVA</a:t>
            </a:r>
            <a:endParaRPr lang="hr-HR" dirty="0">
              <a:solidFill>
                <a:srgbClr val="336600"/>
              </a:solidFill>
            </a:endParaRP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673557"/>
              </p:ext>
            </p:extLst>
          </p:nvPr>
        </p:nvGraphicFramePr>
        <p:xfrm>
          <a:off x="355612" y="762000"/>
          <a:ext cx="8577337" cy="5374916"/>
        </p:xfrm>
        <a:graphic>
          <a:graphicData uri="http://schemas.openxmlformats.org/drawingml/2006/table">
            <a:tbl>
              <a:tblPr/>
              <a:tblGrid>
                <a:gridCol w="1404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08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29">
                  <a:extLst>
                    <a:ext uri="{9D8B030D-6E8A-4147-A177-3AD203B41FA5}">
                      <a16:colId xmlns:a16="http://schemas.microsoft.com/office/drawing/2014/main" val="2635584597"/>
                    </a:ext>
                  </a:extLst>
                </a:gridCol>
                <a:gridCol w="16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1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44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864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RAZREDNA NASTAVA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78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A, B, 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A, B, C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A, B,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A, B,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 A, B, C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1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aktivnosti, programa i projekta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Bibinje-godišnja doba, mjesto, promet, orijentacija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en-US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-Zadar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predstave na otvorenom (</a:t>
                      </a:r>
                      <a:r>
                        <a:rPr lang="hr-HR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šk.dvorište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3.Crkva Velike Gospe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Bibinje-mjesto,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god.doba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promet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na otvorenom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Crkva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sv.Roka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Bibinje-mjesto,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god.doba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promet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Kino – 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Zada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Luka Gaženica /Zračna luka Zemun.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Crkva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sv.Roka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-Zadar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na otvorenom</a:t>
                      </a:r>
                      <a:endParaRPr lang="hr-HR" sz="14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Crkva sv. Roka</a:t>
                      </a:r>
                    </a:p>
                    <a:p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Masline</a:t>
                      </a:r>
                    </a:p>
                    <a:p>
                      <a:endParaRPr lang="hr-HR" sz="1400" i="0" kern="1200" dirty="0" err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1.kazalište Zadar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na otvorenom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Travnjaci, more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Liturgijski prostori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7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Organizirat će se prema naputku stožera CZ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hr-HR" sz="1200" dirty="0"/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200" i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0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aktivnosti,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Učenje iz neposrednog okruženja, razvoj samostalnosti i suradništva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Ponašanje u kinu / kazalištu / muzeju / šk.knjižnici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osposobljavanje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učenika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za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orijentaciju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u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prostoru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prometu,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upoznavanje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običaja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kulturne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baštine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Ponašanje u kinu / kazalištu / muzeju / šk.knj.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1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Učiteljice, učenici, knjižničarka, 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realizacija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1-2 šk. sata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Prema epidemiološkoj situaciji organizirati IUN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6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teret  roditelja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vrednovanje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Vrednovanje se provodi nakon svake aktivnosti. Traži se mišljenje učenika i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N.Režam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 / 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N.Kero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M.Sorić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 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D.Spahija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 / 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D.Budiša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I.Režan /                                  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Lj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Delija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J.Sikirić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I.Sorić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J.Kevrić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3805"/>
              </p:ext>
            </p:extLst>
          </p:nvPr>
        </p:nvGraphicFramePr>
        <p:xfrm>
          <a:off x="380999" y="620689"/>
          <a:ext cx="8382001" cy="573933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084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6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61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463118437"/>
                    </a:ext>
                  </a:extLst>
                </a:gridCol>
              </a:tblGrid>
              <a:tr h="36381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PREDMETNA  NASTAVA  (GOO)</a:t>
                      </a:r>
                      <a:endParaRPr lang="hr-HR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9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5. A, B,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6. A, B, C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7. A, B,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8. A, B, C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7659">
                <a:tc>
                  <a:txBody>
                    <a:bodyPr/>
                    <a:lstStyle/>
                    <a:p>
                      <a:r>
                        <a:rPr lang="hr-HR" sz="16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Gradska knjižnica</a:t>
                      </a:r>
                    </a:p>
                    <a:p>
                      <a:r>
                        <a:rPr lang="hr-HR" sz="16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/k</a:t>
                      </a:r>
                      <a:r>
                        <a:rPr lang="en-US" sz="1600" b="0" i="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azalište</a:t>
                      </a: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6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 kino</a:t>
                      </a:r>
                    </a:p>
                    <a:p>
                      <a:r>
                        <a:rPr lang="hr-HR" sz="16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Perivoj V. Nazora-radionice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1.Bibinje-šuma</a:t>
                      </a:r>
                      <a:r>
                        <a:rPr lang="hr-HR" sz="16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Kobiljak</a:t>
                      </a:r>
                    </a:p>
                    <a:p>
                      <a:r>
                        <a:rPr lang="hr-HR" sz="16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2.Katedrala </a:t>
                      </a:r>
                      <a:r>
                        <a:rPr lang="hr-HR" sz="1600" b="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sv.Stošije</a:t>
                      </a:r>
                      <a:r>
                        <a:rPr lang="hr-HR" sz="1600" b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hr-HR" sz="16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Kino</a:t>
                      </a:r>
                      <a:r>
                        <a:rPr lang="hr-HR" sz="16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/kazalište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–Zadar</a:t>
                      </a:r>
                      <a:endParaRPr lang="hr-HR" sz="16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endParaRPr lang="hr-HR" sz="16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pčelinjak –ožu.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Kino/Kazalište-Zadar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Muzej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i="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VUKOVAR – </a:t>
                      </a:r>
                      <a:r>
                        <a:rPr lang="hr-HR" sz="1600" b="1" i="0" kern="1200" baseline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600" b="1" i="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                      grad heroj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-Ovčara, groblje,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Zadar-kino, kazalište</a:t>
                      </a:r>
                      <a:endParaRPr lang="hr-HR" sz="1600" b="0" baseline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909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Upozn</a:t>
                      </a:r>
                      <a:r>
                        <a:rPr lang="hr-HR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en-US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učenika</a:t>
                      </a:r>
                      <a:r>
                        <a:rPr lang="en-US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s </a:t>
                      </a:r>
                      <a:r>
                        <a:rPr lang="en-US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povije</a:t>
                      </a:r>
                      <a:r>
                        <a:rPr lang="hr-HR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s.</a:t>
                      </a:r>
                      <a:r>
                        <a:rPr lang="en-US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en-US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geogr</a:t>
                      </a:r>
                      <a:r>
                        <a:rPr lang="hr-HR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.znam.</a:t>
                      </a:r>
                      <a:r>
                        <a:rPr lang="hr-HR" sz="1600" b="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hr-HR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Razvijanje ljubavi za kazalište / kino</a:t>
                      </a:r>
                      <a:endParaRPr lang="en-US" sz="16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učenje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u 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neposrednoj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stvarnosti</a:t>
                      </a:r>
                      <a:endParaRPr lang="hr-HR" sz="16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-upozn.kult.-histor. spomenika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Upoznati način proizvodnje meda, prodaje – poduzetn.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-Kazališne</a:t>
                      </a:r>
                      <a:r>
                        <a:rPr lang="hr-HR" sz="1600" b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predst. u skladu sa ŠPP.</a:t>
                      </a:r>
                      <a:endParaRPr lang="hr-HR" sz="16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hr-HR" sz="1600" b="0" baseline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odavanje počasti poginulima</a:t>
                      </a:r>
                    </a:p>
                    <a:p>
                      <a:r>
                        <a:rPr lang="hr-HR" sz="1600" b="0" baseline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Različitosti Vukov-srijemske žup.</a:t>
                      </a:r>
                      <a:endParaRPr lang="hr-HR" sz="16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639"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Razrednici, P,G,V,Pr dr.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Petricioli-parkovi</a:t>
                      </a:r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Šuma-</a:t>
                      </a:r>
                      <a:r>
                        <a:rPr lang="hr-HR" sz="16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</a:t>
                      </a:r>
                      <a:r>
                        <a:rPr lang="hr-HR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M, TZK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Pčelinjak- B,TZK,Pr,TK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Integr. nastava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207"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Poludn.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integrirana nastava ili 1-2 sata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Poludnevna integr.</a:t>
                      </a:r>
                      <a:r>
                        <a:rPr lang="hr-HR" sz="16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hr-HR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nastava s izrađenim</a:t>
                      </a:r>
                      <a:r>
                        <a:rPr lang="hr-HR" sz="16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zad.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Poludn.terenska  i izvanuč. nastava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dana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442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Ostvarenje i vrijeme </a:t>
                      </a:r>
                      <a:r>
                        <a:rPr lang="hr-HR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real</a:t>
                      </a:r>
                      <a:r>
                        <a:rPr lang="hr-HR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ovise o epidemiološkoj situaciji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  <a:buNone/>
                      </a:pPr>
                      <a:endParaRPr lang="hr-HR" sz="16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3676"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Roditelji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MZOS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9294"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Odnos učenika prema prirod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i, umjetnosti...</a:t>
                      </a:r>
                      <a:endParaRPr lang="hr-H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podacima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poboljšavati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realizaciju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ubuduće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Anonimno ocjenjivanje aktivnosti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Razgovor i dojmovi</a:t>
                      </a: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194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A.Frleta</a:t>
                      </a:r>
                      <a:r>
                        <a:rPr lang="hr-HR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6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A.Rücker</a:t>
                      </a:r>
                      <a:endParaRPr lang="hr-HR" sz="16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 </a:t>
                      </a:r>
                      <a:r>
                        <a:rPr lang="hr-HR" sz="16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Mrkić</a:t>
                      </a:r>
                      <a:r>
                        <a:rPr lang="hr-HR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</a:t>
                      </a:r>
                      <a:r>
                        <a:rPr lang="hr-HR" sz="16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S.Sikirić</a:t>
                      </a:r>
                      <a:r>
                        <a:rPr lang="hr-HR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/                            N. </a:t>
                      </a:r>
                      <a:r>
                        <a:rPr lang="hr-HR" sz="16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Lonić</a:t>
                      </a:r>
                      <a:endParaRPr lang="hr-HR" sz="16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6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M.Lisica</a:t>
                      </a:r>
                      <a:r>
                        <a:rPr lang="hr-HR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  I.K. </a:t>
                      </a:r>
                      <a:r>
                        <a:rPr lang="hr-HR" sz="16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Stojanov</a:t>
                      </a:r>
                      <a:endParaRPr lang="hr-HR" sz="16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6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 Sikirić / L. Sorić                                       / I. </a:t>
                      </a:r>
                      <a:r>
                        <a:rPr lang="hr-HR" sz="16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Kero</a:t>
                      </a:r>
                      <a:endParaRPr lang="hr-HR" sz="16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39552" y="157863"/>
            <a:ext cx="5134611" cy="369332"/>
          </a:xfrm>
          <a:prstGeom prst="rect">
            <a:avLst/>
          </a:prstGeom>
          <a:solidFill>
            <a:srgbClr val="F1F7A7"/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336600"/>
                </a:solidFill>
                <a:effectLst/>
                <a:latin typeface="Arial" pitchFamily="34" charset="0"/>
                <a:ea typeface="Times New Roman" pitchFamily="18" charset="0"/>
              </a:rPr>
              <a:t>      PRILOG 7. – IZVANUČIONIČNA  NASTAVA</a:t>
            </a:r>
            <a:endParaRPr kumimoji="0" lang="hr-HR" sz="2400" b="0" i="0" u="none" strike="noStrike" cap="none" normalizeH="0" baseline="0" dirty="0">
              <a:ln>
                <a:noFill/>
              </a:ln>
              <a:solidFill>
                <a:srgbClr val="3366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cene3d>
            <a:camera prst="orthographicFront"/>
            <a:lightRig rig="soft" dir="t"/>
          </a:scene3d>
          <a:sp3d>
            <a:bevelT w="165100" prst="coolSlan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200" dirty="0"/>
              <a:t>SAMOVRJEDNOVANJE</a:t>
            </a: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135508"/>
              </p:ext>
            </p:extLst>
          </p:nvPr>
        </p:nvGraphicFramePr>
        <p:xfrm>
          <a:off x="539552" y="1484782"/>
          <a:ext cx="8208912" cy="514461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8926"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Uvid u nastavu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Ravnateljica i stručno razvojna služba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7501">
                <a:tc>
                  <a:txBody>
                    <a:bodyPr/>
                    <a:lstStyle/>
                    <a:p>
                      <a:r>
                        <a:rPr lang="hr-HR" sz="1800" dirty="0"/>
                        <a:t>Analiza odgojno-obrazovne </a:t>
                      </a:r>
                    </a:p>
                    <a:p>
                      <a:r>
                        <a:rPr lang="hr-HR" sz="1800" dirty="0"/>
                        <a:t>situacije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Na sjednicama RV, UV – 2 puta</a:t>
                      </a:r>
                      <a:r>
                        <a:rPr lang="hr-HR" sz="1800" baseline="0" dirty="0"/>
                        <a:t> u    polugodištu i po potrebi, 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3995">
                <a:tc>
                  <a:txBody>
                    <a:bodyPr/>
                    <a:lstStyle/>
                    <a:p>
                      <a:r>
                        <a:rPr lang="hr-HR" sz="1800" dirty="0"/>
                        <a:t>Natjecanja – školska, općinska, županijska, državna, međunarodna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Broj učenika i uspjeh na natjecanjima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7501">
                <a:tc>
                  <a:txBody>
                    <a:bodyPr/>
                    <a:lstStyle/>
                    <a:p>
                      <a:r>
                        <a:rPr lang="hr-HR" sz="1800" dirty="0"/>
                        <a:t>Planovi,</a:t>
                      </a:r>
                      <a:r>
                        <a:rPr lang="hr-HR" sz="1800" baseline="0" dirty="0"/>
                        <a:t> aktivnosti</a:t>
                      </a:r>
                      <a:r>
                        <a:rPr lang="hr-HR" sz="1800" dirty="0"/>
                        <a:t> i ostvarenja </a:t>
                      </a:r>
                    </a:p>
                    <a:p>
                      <a:r>
                        <a:rPr lang="hr-HR" sz="1800" dirty="0"/>
                        <a:t> škole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Rasprave na Vijeću učenika i Vijeću roditelja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0429">
                <a:tc>
                  <a:txBody>
                    <a:bodyPr/>
                    <a:lstStyle/>
                    <a:p>
                      <a:r>
                        <a:rPr lang="hr-HR" sz="1800" dirty="0"/>
                        <a:t>Testovi objektivnog tipa – pedagog 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b="0" baseline="0" dirty="0"/>
                        <a:t>Završni ispit iz </a:t>
                      </a:r>
                      <a:r>
                        <a:rPr lang="hr-HR" sz="1800" b="0" baseline="0" dirty="0" err="1"/>
                        <a:t>Hj</a:t>
                      </a:r>
                      <a:r>
                        <a:rPr lang="hr-HR" sz="1800" b="0" baseline="0" dirty="0"/>
                        <a:t> i mat. u 4. r.-inicijalni ispit iz mat. u 5.r.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4796"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Praćenje</a:t>
                      </a:r>
                      <a:r>
                        <a:rPr lang="hr-HR" sz="1800" b="0" baseline="0" dirty="0"/>
                        <a:t> upisa učenika u srednje škole i  njihova uspjeha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Stručno razvojna služba-suradnja sa srednjim školama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470">
                <a:tc>
                  <a:txBody>
                    <a:bodyPr/>
                    <a:lstStyle/>
                    <a:p>
                      <a:r>
                        <a:rPr lang="hr-HR" sz="1800" dirty="0" err="1"/>
                        <a:t>Samovrjednovanje</a:t>
                      </a:r>
                      <a:r>
                        <a:rPr lang="hr-HR" sz="1800" dirty="0"/>
                        <a:t> nastavnika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Ankete za učenike i roditelje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hr-H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Prilog 8.           </a:t>
            </a:r>
            <a:r>
              <a:rPr lang="hr-HR" sz="2400" b="1" dirty="0"/>
              <a:t>RN – INTEGRIRANI DANI </a:t>
            </a:r>
            <a:endParaRPr lang="hr-HR" sz="3200" b="1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581278"/>
              </p:ext>
            </p:extLst>
          </p:nvPr>
        </p:nvGraphicFramePr>
        <p:xfrm>
          <a:off x="287524" y="914400"/>
          <a:ext cx="8568952" cy="4882901"/>
        </p:xfrm>
        <a:graphic>
          <a:graphicData uri="http://schemas.openxmlformats.org/drawingml/2006/table">
            <a:tbl>
              <a:tblPr/>
              <a:tblGrid>
                <a:gridCol w="1236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8204">
                  <a:extLst>
                    <a:ext uri="{9D8B030D-6E8A-4147-A177-3AD203B41FA5}">
                      <a16:colId xmlns:a16="http://schemas.microsoft.com/office/drawing/2014/main" val="104260465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66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1. A, B, 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2. A, B, C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3. A, B, 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4. A, B, C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Ciljevi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7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Provesti korelaciju,  temu obraditi s različitih aspekata i približiti je učenicima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19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Namjena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Aktivirati učenike za praktični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 istraživački rad, poticati na 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uporabu knjiga i IT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na 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prijateljske i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suradničke odnose. Usvajanje sadržaja kroz korelaciju predmeta i usvajanje zdravih navika, osjećaja pripadnosti</a:t>
                      </a:r>
                      <a:endParaRPr lang="hr-HR" sz="1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7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Nosit.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učenici,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učitelji, roditelji</a:t>
                      </a:r>
                      <a:endParaRPr lang="hr-HR" sz="1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1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realizacije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Izložba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g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rupni rad, istraživanje, plakati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r>
                        <a:rPr lang="hr-HR" sz="1700" b="0" dirty="0" err="1">
                          <a:latin typeface="Times New Roman"/>
                          <a:ea typeface="Times New Roman"/>
                          <a:cs typeface="Times New Roman"/>
                        </a:rPr>
                        <a:t>ik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Dan kruha-List.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-Maškare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-Majčin dan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Dan kruha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-Maškare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de-DE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</a:t>
                      </a:r>
                      <a:r>
                        <a:rPr lang="de-DE" sz="14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planeta</a:t>
                      </a:r>
                      <a:r>
                        <a:rPr lang="de-DE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4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Zemlje</a:t>
                      </a:r>
                      <a:r>
                        <a:rPr lang="de-DE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hr-HR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-Dan kruha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-Maškare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Dan kruha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-IUN-Moj zavičaj-Velj.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-Maškare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7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hr-HR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Razgovor s učenicima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 roditeljima  o zadovoljstvu,  primjedbama, prijedlozima  za iduću godinu. Korištenje rezultata dobre prakse.</a:t>
                      </a:r>
                      <a:endParaRPr lang="hr-HR" sz="1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učitelj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N.Režan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M.Kero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Sorić/Spahija/      Budiša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I.Režan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Lj.Delija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Sikirić/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I.Sorić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                     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Kevrić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548523"/>
              </p:ext>
            </p:extLst>
          </p:nvPr>
        </p:nvGraphicFramePr>
        <p:xfrm>
          <a:off x="228600" y="685798"/>
          <a:ext cx="8712968" cy="5797164"/>
        </p:xfrm>
        <a:graphic>
          <a:graphicData uri="http://schemas.openxmlformats.org/drawingml/2006/table">
            <a:tbl>
              <a:tblPr/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38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3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8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4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13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4341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RAZREDNA NASTAVA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4078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4078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19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1. A, B,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2. A, B, C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3. A, B, 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4. A, B, C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5. A, B,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6. A, B, C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7. A, B, 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8. A, B, C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2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Upoznavanje šireg zavičaja, kulturne baštine, razvijanje kulture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onašanja, razvijanje ljubavi prema domovini i njenim ljepotama, osjećaj pripadnosti i tolerancije, razvijanje ekološke svijesti o zaštiti prirode i životinja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5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Širenje spoznaja o raznolikosti domovine, razvijanje poštovanja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 ljubavi prema ljudima i domovini. Poticanje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učenika na njegovanje i vrednovanje kulturne baštine i domovine.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5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 razredni učitelji, učenici,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roditelji, ravnateljica, turistička agencija i pojedini nastavnici, župa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22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Vransko jezero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Vransko jezero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Nin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Zagreb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2 dana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500" b="0" i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Izlete i ekskurzije ćemo planirati i  realizirati ako dozvoli epidemiološka situacija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Lucida Sans Unicode" pitchFamily="34" charset="0"/>
                        <a:ea typeface="Times New Roman"/>
                        <a:cs typeface="Lucida Sans Unicode" pitchFamily="34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8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-na teret rodit.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Na teret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na trošak roditelja.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teret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teret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06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Način vrednov.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Kritički osvrt na realizaciju izleta, anketa, preko pismenih i likovnih radova vrednovati učeničke doživljaje izleta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12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Razredn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Režan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Kero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Sorić/ Spahija/      Budiša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I.Režan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Lj.Delija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Sikirić/   Sorić/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Kevrić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A.Frleta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 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A.Rücker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Mrkić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S.Sikirić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Lonić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M.Lisica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Stojanov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M.Sikirić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L.Sorić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I.Kero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23528" y="-46166"/>
            <a:ext cx="676307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 PRILOG </a:t>
            </a:r>
            <a:r>
              <a:rPr lang="hr-HR" dirty="0">
                <a:latin typeface="Arial" pitchFamily="34" charset="0"/>
                <a:ea typeface="Times New Roman" pitchFamily="18" charset="0"/>
              </a:rPr>
              <a:t>9</a:t>
            </a: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. – </a:t>
            </a:r>
            <a:r>
              <a:rPr kumimoji="0" lang="hr-HR" b="1" i="0" u="none" strike="noStrike" normalizeH="0" baseline="0" dirty="0">
                <a:latin typeface="Arial" pitchFamily="34" charset="0"/>
                <a:ea typeface="Times New Roman" pitchFamily="18" charset="0"/>
              </a:rPr>
              <a:t>UČENIČKI IZLETI I EKSKURZIJE</a:t>
            </a:r>
            <a:endParaRPr kumimoji="0" lang="hr-HR" b="1" i="0" u="none" strike="noStrike" normalizeH="0" baseline="0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2000" i="0" u="none" strike="noStrike" normalizeH="0" baseline="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113330"/>
              </p:ext>
            </p:extLst>
          </p:nvPr>
        </p:nvGraphicFramePr>
        <p:xfrm>
          <a:off x="304800" y="762000"/>
          <a:ext cx="8534401" cy="5960222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5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PROGRAM ZA UČENIKE S TEŠKOĆAMA  I SOCIJALNIM PROBLEMIMA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KREATIVNE RADIONICE ZA DAROVITE UČENIKE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81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Pomoći učenicima da lakše usvajaju nastavne sadržaje, bolje se socijaliziraju i postanu emocionalno stabilniji, pomoći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u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izvanučioničnoj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i terenskoj nastavi-motorički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problemi..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Pružiti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priliku nadarenim učenicima da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razvijaju  svoje sposobnosti, vještine i interese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-identifikacija darovitih ( 3.r. )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Dodatna nastava ( 1. – 8.r. )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3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samopouzdanje, prilagoditi sadržaje, metode i postupke učenikovim sposobnost.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kreativnost, toleranciju i stvaralačko rješavanje problema kod djece.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8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Pedagog, psiholog, razrednici, učitelji, roditelji,učenici, liječnik,CSS,ZZJZ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Psiholog, učitelji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dodatne nastave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17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Svakom učeniku pristupiti individualno,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poticati njihove talente i mogućnosti, uključiti u INA. U učenju pomoć 6 asistenata u nastavi. Suradnja s DV „Latica”, dr.Bencun Gumzej, CSS Zadar, upute roditeljima o odgoju i obraz djeteta, savjetovanje za roditelje, provođenje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test.psihomotornih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sposobnosti i određivanje primjerenih programa.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Klub kreativnog mišljenja-prema de Bono metodi –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Amusing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design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thinking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eTwinning-6.r.-Pavić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-Klokan -ožujak,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-Svjetski matematički dan u ožujku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-Festival matematike-ekipno 3.-8.r.-svibanj </a:t>
                      </a: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Klubovi, lige, projekti,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21.3. – Dan darovitih učenika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1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>
                          <a:latin typeface="Times New Roman"/>
                          <a:ea typeface="Times New Roman"/>
                          <a:cs typeface="Times New Roman"/>
                        </a:rPr>
                        <a:t>Cijelu nastavnu godinu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DOD nastava se održava prema mjerama zaštite. Ostale aktivnosti su podložne izmjenama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3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Osnivač, škola,roditelji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3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Pratiti uspjeh i ponašanje učenika –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samovrjednovanje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: uspjeh/neuspjeh.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Analiza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evaluacijskih lista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Rezultati na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natj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., izvješća učitelja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61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Pedagog: Silvana Stipić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Psiholog: D.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Švenjak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/ nastavnici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88640"/>
            <a:ext cx="641983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76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</a:t>
            </a:r>
            <a:r>
              <a:rPr kumimoji="0" lang="hr-HR" sz="1400" i="0" u="none" strike="noStrike" normalizeH="0" dirty="0">
                <a:latin typeface="Arial" pitchFamily="34" charset="0"/>
                <a:ea typeface="Times New Roman" pitchFamily="18" charset="0"/>
              </a:rPr>
              <a:t> 10</a:t>
            </a: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. – </a:t>
            </a:r>
            <a:r>
              <a:rPr kumimoji="0" lang="hr-HR" sz="1400" b="1" i="0" u="none" strike="noStrike" normalizeH="0" baseline="0" dirty="0">
                <a:latin typeface="Arial" pitchFamily="34" charset="0"/>
                <a:ea typeface="Times New Roman" pitchFamily="18" charset="0"/>
              </a:rPr>
              <a:t>PROGRAM ZA UČENIKE S TEŠKOĆAMA U RAZVOJU</a:t>
            </a:r>
            <a:endParaRPr kumimoji="0" lang="hr-HR" sz="800" b="1" i="0" u="none" strike="noStrike" normalizeH="0" baseline="0" dirty="0"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                        PROGRAM RADA S DAROVITIM UČENICIMA</a:t>
            </a:r>
            <a:endParaRPr kumimoji="0" lang="hr-HR" sz="800" b="1" i="0" u="none" strike="noStrike" normalizeH="0" baseline="0" dirty="0"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i="0" u="none" strike="noStrike" normalizeH="0" baseline="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019590"/>
              </p:ext>
            </p:extLst>
          </p:nvPr>
        </p:nvGraphicFramePr>
        <p:xfrm>
          <a:off x="304800" y="674260"/>
          <a:ext cx="8534576" cy="5591324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85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48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ŠKOLSKA ZADRUGA   “MOBA”– MLADI MASLINARI+MEDITERANSKO</a:t>
                      </a:r>
                      <a:r>
                        <a:rPr lang="hr-HR" sz="1800" b="1" baseline="0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BILJE 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IZRADA UKRASNIH PREDMETA</a:t>
                      </a:r>
                      <a:endParaRPr lang="hr-HR" sz="18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Ciljevi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Poticanje poduzetništva</a:t>
                      </a:r>
                      <a:r>
                        <a:rPr lang="hr-HR" sz="18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usvajanje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znanja, vještina i sposobnosti , razvoj kreativnosti i upućivanje učenika na različite zanate i obrte. Stjecanje temeljnih znanja o gospodarstvu  i vođenju  poslova, stvaranje vlastitog proizvoda prema načelima uporabljivosti i ekonomičnosti, prodaja proizvoda i ulaganje u zadrugu.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Namj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Razvijati ljubav prema prirodi, poticati radne navike i timski oblik rada, razvijati ljubav prema etnografskim predmetima, stvarati i izlagati ukrasne predmete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Nositelj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Voditelji i učenici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Rad u masliniku i briga o ljekovitom bilju prema sezonskim poslovima i svakodnevno održavanje. Rad u kreativnoj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radionici – izrada ukrasnih predmeta. </a:t>
                      </a: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Skupljanje starih predmeta u selu i obogaćivanje etno zbirke u školi. Sudjelovanje na smotrama zadruga. Terenska nastava – poludnevna. Prodaja proizvoda i pokloni suradnicima.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Tijekom školske godine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– 2 sata tjedno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0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Anketni listić za učenike i roditelje. Ocjene učenika. Priznanja za sudjelovanje na smotrama.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Sudjelovanje na izložbama, smotrama, sajmovima.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     M.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Čavar</a:t>
                      </a:r>
                      <a:r>
                        <a:rPr lang="hr-HR" sz="18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Radić    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83568" y="27929"/>
            <a:ext cx="79603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i="0" u="none" strike="noStrike" normalizeH="0" baseline="0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PRILOG </a:t>
            </a:r>
            <a:r>
              <a:rPr kumimoji="0" lang="hr-HR" i="0" u="none" strike="noStrike" normalizeH="0" dirty="0">
                <a:latin typeface="Arial" pitchFamily="34" charset="0"/>
                <a:ea typeface="Times New Roman" pitchFamily="18" charset="0"/>
              </a:rPr>
              <a:t> 11</a:t>
            </a: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. –      </a:t>
            </a:r>
            <a:r>
              <a:rPr kumimoji="0" lang="hr-HR" b="1" i="0" u="none" strike="noStrike" normalizeH="0" baseline="0" dirty="0">
                <a:latin typeface="Arial" pitchFamily="34" charset="0"/>
                <a:ea typeface="Times New Roman" pitchFamily="18" charset="0"/>
              </a:rPr>
              <a:t>ŠKOLSKA ZADRUGA</a:t>
            </a:r>
            <a:endParaRPr kumimoji="0" lang="hr-H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696200" cy="671290"/>
          </a:xfrm>
        </p:spPr>
        <p:txBody>
          <a:bodyPr>
            <a:normAutofit fontScale="90000"/>
          </a:bodyPr>
          <a:lstStyle/>
          <a:p>
            <a:pPr lvl="0"/>
            <a:r>
              <a:rPr lang="hr-HR" dirty="0">
                <a:latin typeface="Arial" pitchFamily="34" charset="0"/>
                <a:ea typeface="Times New Roman" pitchFamily="18" charset="0"/>
              </a:rPr>
              <a:t>Prilog 11.   ŠKOLSKI ŠPORTSKI KLUB</a:t>
            </a:r>
            <a:br>
              <a:rPr lang="hr-HR" sz="1600" dirty="0">
                <a:latin typeface="Arial" pitchFamily="34" charset="0"/>
              </a:rPr>
            </a:br>
            <a:endParaRPr lang="hr-HR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572668"/>
              </p:ext>
            </p:extLst>
          </p:nvPr>
        </p:nvGraphicFramePr>
        <p:xfrm>
          <a:off x="304800" y="1311812"/>
          <a:ext cx="8351218" cy="520087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0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1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bg1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ŠKOLSKI ŠPORTSKI KLUB</a:t>
                      </a:r>
                      <a:endParaRPr lang="hr-HR" sz="1800" dirty="0">
                        <a:solidFill>
                          <a:schemeClr val="bg1"/>
                        </a:solidFill>
                        <a:effectLst>
                          <a:glow rad="635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Poticati na sudjelovanje i usvajanje motoričkih znanja, podizanje nivoa motoričkih sposobnosti,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razvoj talenata i sklonosti, razvoj samopouzdanja, njegovanje prijateljstva i zdravog načina života.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46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aktiv.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Poticati učenike na individualne aktivnosti i sportove, 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korisno provedeno slobodno vrijeme, natjecanja.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Voditeljica, učenici, 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Koordiniranje rada sportskih aktivnosti u školi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– nogomet, ples / ritmika, košarka, odbojka, rukomet, atletika, šah </a:t>
                      </a:r>
                      <a:r>
                        <a:rPr lang="hr-HR" sz="18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– radi </a:t>
                      </a:r>
                      <a:r>
                        <a:rPr lang="hr-HR" sz="18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Covid</a:t>
                      </a:r>
                      <a:r>
                        <a:rPr lang="hr-HR" sz="18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-a, za sada samo atletika i stolni tenis, ostalo prema mogućnostima</a:t>
                      </a:r>
                      <a:endParaRPr lang="hr-HR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Tijekom školske godine.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Nabava sportskih rekvizita potrebnih za realizaciju programa. Odlazak na natjecanja na teret škole.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Rezultati na školskim natjecanjima.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Mirjana Vukić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5404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003184"/>
              </p:ext>
            </p:extLst>
          </p:nvPr>
        </p:nvGraphicFramePr>
        <p:xfrm>
          <a:off x="395536" y="1268760"/>
          <a:ext cx="8352927" cy="506064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28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3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41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SAVJETOVALIŠTE  ZA DJECU I RODITELJE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POMOĆ NOVOPRIDOŠLIM UČENICIMA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ESTETSKO UREĐENJE ŠKOLE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2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Pružanje profesionalne pomoći djeci i roditeljima.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Nadoknađivanje obrazovnih razlika i deficita. Pomoć u učenju hrvatskog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jezika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Razvoj pravilnog vredno svog i tuđeg rada. Njegovati strpljenje, radišnost i samopouzd.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7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Pomoći u suočavanju i rješavanju problema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 u adaptaciji na novu sredinu. Nostrifikacija dokumenata, briga za  nabavku udžb.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Razvijati kreativne sposobnosti učenika, osjećaj za lijepo, stvarati ugodno školsko ozračje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psiholog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Učitelji, stručni suradnici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Učitelji, učenici, voditelj.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68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5 sati tjedno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Upoznavanje s program. i aktivnostima škole,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u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čenicima i nastavnicima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izrada plakata, prigodnih materijala, p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ostava izložbe, uređenje panoa...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3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Rujan - lipanj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Rujan – lipanj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godine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8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Na teret škole – mater.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2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Samoprocjena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Samoprocjena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Estetska analiza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D. </a:t>
                      </a:r>
                      <a:r>
                        <a:rPr lang="hr-HR" sz="16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Švenjak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S.Stipić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D.Švenjak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RN/</a:t>
                      </a:r>
                      <a:r>
                        <a:rPr lang="hr-HR" sz="16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LK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Pravokutnik 3"/>
          <p:cNvSpPr/>
          <p:nvPr/>
        </p:nvSpPr>
        <p:spPr>
          <a:xfrm>
            <a:off x="611560" y="260648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76200" fontAlgn="base">
              <a:spcBef>
                <a:spcPct val="0"/>
              </a:spcBef>
              <a:spcAft>
                <a:spcPct val="0"/>
              </a:spcAft>
            </a:pPr>
            <a:r>
              <a:rPr kumimoji="0" lang="hr-HR" sz="1600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PRILOG </a:t>
            </a:r>
            <a:r>
              <a:rPr lang="hr-HR" sz="1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</a:t>
            </a:r>
            <a:r>
              <a:rPr kumimoji="0" lang="hr-HR" sz="1600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 </a:t>
            </a:r>
            <a:r>
              <a:rPr kumimoji="0" lang="hr-HR" sz="16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SAVJETOVALIŠTE ZA DJECU I RODITELJE </a:t>
            </a:r>
            <a:endParaRPr kumimoji="0" lang="hr-HR" sz="1600" b="1" i="0" u="none" strike="noStrike" normalizeH="0" baseline="0" dirty="0">
              <a:latin typeface="Times New Roman" pitchFamily="18" charset="0"/>
              <a:cs typeface="Times New Roman" pitchFamily="18" charset="0"/>
            </a:endParaRPr>
          </a:p>
          <a:p>
            <a:pPr lvl="0" indent="76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sz="1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-  </a:t>
            </a:r>
            <a:r>
              <a:rPr kumimoji="0" lang="hr-HR" sz="16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POMOĆ NOVOPRIDOŠLIM UČENICIMA</a:t>
            </a:r>
          </a:p>
          <a:p>
            <a:pPr lvl="0" indent="76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sz="1600" b="1" dirty="0">
                <a:latin typeface="Times New Roman" pitchFamily="18" charset="0"/>
                <a:cs typeface="Times New Roman" pitchFamily="18" charset="0"/>
              </a:rPr>
              <a:t>                                     -  ESTETSKO UREĐENJE ŠKOLE</a:t>
            </a:r>
            <a:endParaRPr lang="hr-HR" sz="16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51520" y="40734"/>
            <a:ext cx="867645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     </a:t>
            </a:r>
          </a:p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hr-HR" sz="1400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PRILOG 13. </a:t>
            </a:r>
            <a:r>
              <a:rPr kumimoji="0" lang="hr-HR" sz="14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ŠPPN - PROGRAM PREVENCIJE</a:t>
            </a:r>
            <a:r>
              <a:rPr kumimoji="0" lang="hr-HR" sz="1400" b="1" i="0" u="none" strike="noStrike" normalizeH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NASILJA</a:t>
            </a:r>
            <a:r>
              <a:rPr kumimoji="0" lang="hr-HR" sz="14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sz="1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      </a:t>
            </a:r>
            <a:r>
              <a:rPr kumimoji="0" lang="hr-HR" sz="14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ŠPPO – PROGRAM PREVENCIJE OVISNOSTI, TRGOVINE LJUDIMA </a:t>
            </a:r>
            <a:endParaRPr kumimoji="0" lang="hr-HR" sz="1400" b="1" i="0" u="none" strike="noStrike" normalizeH="0" baseline="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400" i="0" u="none" strike="noStrike" normalizeH="0" baseline="0" dirty="0">
              <a:latin typeface="Arial" pitchFamily="34" charset="0"/>
            </a:endParaRPr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352730"/>
              </p:ext>
            </p:extLst>
          </p:nvPr>
        </p:nvGraphicFramePr>
        <p:xfrm>
          <a:off x="251520" y="933594"/>
          <a:ext cx="8676456" cy="5684624"/>
        </p:xfrm>
        <a:graphic>
          <a:graphicData uri="http://schemas.openxmlformats.org/drawingml/2006/table">
            <a:tbl>
              <a:tblPr/>
              <a:tblGrid>
                <a:gridCol w="104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66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59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8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Aktivnost,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ŠPPN </a:t>
                      </a:r>
                      <a:endParaRPr lang="hr-HR" sz="13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ŠPPO </a:t>
                      </a:r>
                      <a:endParaRPr lang="hr-HR" sz="13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1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Ciljevi aktivnosti,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Zaštititi djecu od svih oblika nasilja, a u zadnje vrijeme naročito od elektroničkog nasilja</a:t>
                      </a: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Prevencija i promptno rješavanje uočenog neprihvatljivog ponašanja.</a:t>
                      </a: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Uključivanje roditelja u rad škole i zajedničko djelovanje.</a:t>
                      </a: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Suradnja s drugim institucijama.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6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Namjena aktivnosti,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Povećati razinu </a:t>
                      </a: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osvještenosti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nasilju, te smanjiti učestalost nasilja. Naviknuti učenike na  provođenje restitucije.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Razvijati samopoštovanje, naučiti kako reći „NE“, razvijati naviku zdravog života, naučiti se zaštititi od zlonamjernih osoba, uočiti i pravilno reagirati na neprihvatljivo </a:t>
                      </a: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ponaš.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koordinator-psiholog, pedagog, razrednici, svi učitelji, učenici, tehničko osoblje, roditelji, ZZJZ,policija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39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Način realizacije aktivnosti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Edukacija edukatora, rad s učenicima, rad s roditeljima, suradnja s drugim institucijama,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praćenje stručne i druge literature,   upućivanje učenika na korisno provođenje slobodnog vremena ( INA i IŠA ).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Aktivnosti vršnjaka pomagača. Dežurstva nastavnika.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1.-8.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 Za sigurno i poticajno okruženje- UNICEF – svi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1.-8.r. Zdrav za 5- </a:t>
                      </a:r>
                      <a:r>
                        <a:rPr lang="hr-H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Nacionalna strategija suzbijanja opojnih droga u RH </a:t>
                      </a:r>
                      <a:endParaRPr lang="hr-HR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5.i 6.r.-Vršnjačko nasilje – Služba za mentalno zdravlje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7.i 8.r. – Sigurno ponašanje na internetu- predavanje i anketa PU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8.r.- 0%</a:t>
                      </a:r>
                      <a:r>
                        <a:rPr lang="hr-HR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- PU-predavanje</a:t>
                      </a:r>
                      <a:r>
                        <a:rPr lang="hr-HR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</a:t>
                      </a: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8.r. RS-Ovisnost o internetu, predavanje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7.r.-Živim život bez nasilja; </a:t>
                      </a:r>
                    </a:p>
                    <a:p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8.r.- Razvoj vještina za adolescenciju- Ured UN, MZO</a:t>
                      </a:r>
                      <a:endParaRPr lang="hr-HR" sz="14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2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Predviđene aktivnosti vanjskih suradnika ovise o epidemiološkoj situaciji – neke aktivnosti bit će ONLINE</a:t>
                      </a: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5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troškovnik aktivnosti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ZZJZ, PU, škola</a:t>
                      </a: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Stručni skupovi – edukacija, potrebna literatura za rad s učenicima i roditeljima, dnevnice za vanjske </a:t>
                      </a: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suradnike..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Način vrednovanja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Samovrednovanje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kritički osvrt na učinjeno ili nedovoljno učinjeno. Analizirati uspjeh sa suradnicima na kraju nastavne godine. Uočiti metode i postupke koji su dali najbolje rezultate.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9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Voditelj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Psiholog –</a:t>
                      </a: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Dragana Švenjak</a:t>
                      </a:r>
                      <a:r>
                        <a:rPr lang="hr-HR" sz="13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/  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Pedagog – Silvana Stipić</a:t>
                      </a:r>
                      <a:endParaRPr lang="hr-HR" sz="13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884161"/>
              </p:ext>
            </p:extLst>
          </p:nvPr>
        </p:nvGraphicFramePr>
        <p:xfrm>
          <a:off x="251520" y="1124744"/>
          <a:ext cx="8640960" cy="5284774"/>
        </p:xfrm>
        <a:graphic>
          <a:graphicData uri="http://schemas.openxmlformats.org/drawingml/2006/table">
            <a:tbl>
              <a:tblPr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1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0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PROFESIONALNO INFORMIRANJE I USMJERAVANJE</a:t>
                      </a:r>
                      <a:endParaRPr lang="hr-HR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Informirati učenike o srednjim školama, programima, zanimanjima i pomoći im u odabiru škole i programa koji najbolje odgovaraju njihovim znanjima i sposobnostima.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Pomoći učenicima da odaberu onu školu i program koji će im omogućiti zadovoljstvo u budućem životu i radu.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Psiholog, pedagog, razrednici, učenici, roditelji, služba za PU - CISOK, obiteljski liječnik, medicina rada, Ured državne uprave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Praćenje učenika tijekom školovanja, davanje brošura i letaka o srednjim školama, suradnja sa srednjim školama, pano za PU, razgovor s učenicima i roditeljima, dogovor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za savjetovanje u CISOK-u,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 održavanje SR 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i RS, objava svih dostupnih informacija na web stranici škole, davanje šifri za e-upis,  pomaganje učenicima i roditeljima pri e-upisu i vođenje dokumentacije. Suradnja s Uredom državne uprave – upis učenika s teškoćama.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Prema potrebi neki poslovi će se raditi ONLINE</a:t>
                      </a:r>
                      <a:endParaRPr lang="hr-HR" sz="16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cijele školske godine. – naročito u 2. polugodištu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Detaljan 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Samovrednovanje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, analiza rada sa suradnicima, pomoć pojedinim učenicima pri</a:t>
                      </a:r>
                      <a:r>
                        <a:rPr lang="hr-HR" sz="16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 upisu,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 te praćenje uspjeha i ponašanja učenika u srednjim školama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Voditeljice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Silvana Stipić /</a:t>
                      </a:r>
                      <a:r>
                        <a:rPr lang="hr-HR" sz="16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razrednici 8. razreda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755576" y="352981"/>
            <a:ext cx="5760640" cy="61555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hr-HR" sz="1600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PRILOG 14. – </a:t>
            </a:r>
            <a:r>
              <a:rPr kumimoji="0" lang="hr-HR" sz="1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PROFESIONALNO USMJERAVANJE</a:t>
            </a:r>
            <a:endParaRPr kumimoji="0" lang="hr-HR" sz="1600" b="1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486254"/>
              </p:ext>
            </p:extLst>
          </p:nvPr>
        </p:nvGraphicFramePr>
        <p:xfrm>
          <a:off x="503548" y="533400"/>
          <a:ext cx="8136904" cy="6094362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1136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7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3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ZDRAVSTVENA I SOCIJALNA ZAŠTITA</a:t>
                      </a:r>
                      <a:endParaRPr lang="hr-H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7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KULTURNA I JAVNA DJELATNOST</a:t>
                      </a:r>
                      <a:endParaRPr lang="hr-H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0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Briga o zdravlju djece, rad na prevenc, razviti svijest o higijeni i čuvanju zdravlja, pomoći u socijalizaciji djece, rad na boljim odnosima, 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kulturno ponašanje, prihvaćati kulturna i javna događanja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4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Zadovoljnija i zdravija djeca u školi, u svom domu. Pomoći djeci iz deprivirajućih obitelji (droga,alkohol,kriminal)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Navesti učenike na praćenje javnih i kulturnih manifestacija te sudjelovanje projektima ONLINE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Pedagog, psiholog, ravnatelj, liječnik, CSS, policija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Učitelji, voditelji INA, Općina Bibinje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4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u="sng" dirty="0">
                          <a:latin typeface="Times New Roman"/>
                          <a:ea typeface="Times New Roman"/>
                          <a:cs typeface="Times New Roman"/>
                        </a:rPr>
                        <a:t>Cijepljenje</a:t>
                      </a:r>
                      <a:r>
                        <a:rPr lang="hr-HR" sz="1400" u="sng" baseline="0" dirty="0">
                          <a:latin typeface="Times New Roman"/>
                          <a:ea typeface="Times New Roman"/>
                          <a:cs typeface="Times New Roman"/>
                        </a:rPr>
                        <a:t> -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1.r.-IPV (</a:t>
                      </a:r>
                      <a:r>
                        <a:rPr lang="hr-HR" sz="1400" baseline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dj.paraliza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, 6..r. –HEPATITIS B, 8.r.-DI-TE-POLIO, HPV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-nije obavezno, 6.r.-zubne putovnice                  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400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sistematski pregledi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 5.r.,8.r., 3.r.-pregled vida, </a:t>
                      </a:r>
                      <a:r>
                        <a:rPr lang="hr-HR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visna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i težina,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6.r.-lokomotorni sustav, 7.r.-screening sluha,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sist.za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upis u 1.r.                                 -</a:t>
                      </a: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ONLINE-</a:t>
                      </a:r>
                      <a:r>
                        <a:rPr lang="hr-HR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r.-pubertet i menstruacija, 8.r.-reproduktivno zdravlje i spolno prenosive bolesti, 1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hr-HR" sz="1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Živjeti zdravo: Pravilno pranje zuba, 3. r. :Živjeti zdravo: Pravilna prehrana, skrivene kalorije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 suradnja s CSS, Crvenim križem, policijom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Obilježiti: Božićne i Uskrsne blagdane, Dan škole, Svi Sveti..., karneval u razredu, natjecanja, literarna zbivanja, humanitarne akcije...obilježavanje svjetskih i EU dana prema izboru nastavnika ( u prilogu 17)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Sve aktivnosti prema epidemiološkim mjerama i ONLINE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Cijelu nastavnu godinu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Tijekom  nastavne godine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latin typeface="Times New Roman"/>
                          <a:ea typeface="Times New Roman"/>
                          <a:cs typeface="Times New Roman"/>
                        </a:rPr>
                        <a:t>Osnivač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Na trošak škole, roditelja, općine, županije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vrednovanja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Sva djeca redovito cijepljena i pregledana, emocionalno i socijalno zadovoljnija djeca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Iza svake manifestacije napraviti analizu - što je bilo dobro,a što moramo mijenjati.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Voditeljica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Silvana Stipić </a:t>
                      </a: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svi</a:t>
                      </a: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32696"/>
            <a:ext cx="891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normalizeH="0" baseline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       PRILOG 15. – ZDRAVSTVENA I SOCIJALNA ZAŠTITA /</a:t>
            </a:r>
            <a:r>
              <a:rPr lang="hr-HR" sz="1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  KULTURNA I JAVNA DJELATNOST</a:t>
            </a:r>
            <a:endParaRPr kumimoji="0" lang="hr-HR" sz="8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normalizeH="0" baseline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  <a:endParaRPr kumimoji="0" lang="hr-HR" sz="1800" b="1" i="0" u="none" strike="noStrike" normalizeH="0" baseline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0ADA5CE9-747B-4A95-B4ED-15FDC11F5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7" y="79631"/>
            <a:ext cx="2300443" cy="758569"/>
          </a:xfrm>
          <a:prstGeom prst="rect">
            <a:avLst/>
          </a:prstGeom>
        </p:spPr>
      </p:pic>
      <p:sp>
        <p:nvSpPr>
          <p:cNvPr id="7" name="Naslov 6">
            <a:extLst>
              <a:ext uri="{FF2B5EF4-FFF2-40B4-BE49-F238E27FC236}">
                <a16:creationId xmlns:a16="http://schemas.microsoft.com/office/drawing/2014/main" id="{9AC9A1EB-587B-41DF-B61F-07C8928B0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63" y="79631"/>
            <a:ext cx="8298937" cy="967878"/>
          </a:xfrm>
        </p:spPr>
        <p:txBody>
          <a:bodyPr>
            <a:normAutofit fontScale="90000"/>
          </a:bodyPr>
          <a:lstStyle/>
          <a:p>
            <a:r>
              <a:rPr lang="hr-HR" dirty="0"/>
              <a:t>                   (DISEMINACIJA)- </a:t>
            </a:r>
            <a:r>
              <a:rPr lang="hr-HR" sz="2700" dirty="0"/>
              <a:t>radi </a:t>
            </a:r>
            <a:r>
              <a:rPr lang="hr-HR" sz="2700" dirty="0" err="1"/>
              <a:t>Covid</a:t>
            </a:r>
            <a:r>
              <a:rPr lang="hr-HR" sz="2700" dirty="0"/>
              <a:t>-a  		             neke aktivnosti se prenose u ovu godinu</a:t>
            </a:r>
            <a:br>
              <a:rPr lang="hr-HR" dirty="0"/>
            </a:br>
            <a:endParaRPr lang="hr-HR" dirty="0"/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C3ABE9AC-F511-48B0-A827-55D6BD794B45}"/>
              </a:ext>
            </a:extLst>
          </p:cNvPr>
          <p:cNvSpPr/>
          <p:nvPr/>
        </p:nvSpPr>
        <p:spPr>
          <a:xfrm>
            <a:off x="312926" y="1657148"/>
            <a:ext cx="3996788" cy="1902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MARIJA MRKIĆ, prof. Geografije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Predavanje u 8.r. o Malti </a:t>
            </a: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sklopu Europskog dana jezika (26.9.2020.)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CLIL- </a:t>
            </a:r>
            <a:r>
              <a:rPr lang="hr-HR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eTwinning</a:t>
            </a: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projekta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predavanje o Erasmus+ projektu (škola </a:t>
            </a:r>
            <a:r>
              <a:rPr lang="hr-HR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Božava</a:t>
            </a: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42B26665-899F-45F8-8F1A-814729912BFF}"/>
              </a:ext>
            </a:extLst>
          </p:cNvPr>
          <p:cNvSpPr/>
          <p:nvPr/>
        </p:nvSpPr>
        <p:spPr>
          <a:xfrm>
            <a:off x="4815908" y="1045187"/>
            <a:ext cx="3996788" cy="31267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MONIKA PEŠA, </a:t>
            </a:r>
            <a:r>
              <a:rPr lang="hr-HR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</a:t>
            </a: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Matematike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Minimalno 4 sata nastave na otvorenom </a:t>
            </a: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(po 1 u svakom godišnjem dobu) u korelaciji sa bio/</a:t>
            </a:r>
            <a:r>
              <a:rPr lang="hr-HR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prir</a:t>
            </a: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hr-HR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</a:t>
            </a: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hr-HR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fiz</a:t>
            </a:r>
            <a:endParaRPr lang="hr-H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Uvrstiti iskustveno učenje u nastavu matematike osmih razreda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ŽSV matematike (</a:t>
            </a:r>
            <a:r>
              <a:rPr lang="hr-HR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Zadar+Gospić</a:t>
            </a: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hr-HR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eTwinning</a:t>
            </a: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projekt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Kongres M u Osijeku- Nastava na otvorenom - ONLINE</a:t>
            </a:r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7751CA27-B42E-4CD4-A978-214C85BAFEB7}"/>
              </a:ext>
            </a:extLst>
          </p:cNvPr>
          <p:cNvSpPr/>
          <p:nvPr/>
        </p:nvSpPr>
        <p:spPr>
          <a:xfrm>
            <a:off x="643463" y="4415143"/>
            <a:ext cx="7857074" cy="21859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JASMINKA ADŽIĆ SIKIRIĆ, prof. Hrvatskog jezika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Radionice s darovitima (izvannastavna aktivnost - </a:t>
            </a:r>
            <a:r>
              <a:rPr lang="hr-HR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filmska skupina</a:t>
            </a: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u sklopu kojih napraviti video uradak o darovitosti i staviti ga na </a:t>
            </a:r>
            <a:r>
              <a:rPr lang="hr-HR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eTwinning</a:t>
            </a: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(+ imati projekciju filma u holu škole)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Koristiti digitalnu tehnologiju u nastavi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Kreirati vlastite vizualne sadržaje za obrazovanje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hr-H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Zadužena za stavljanje materijala vezanih za projekt na internet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355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hr-H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ŠKOLSKI RAZVOJNI PLAN</a:t>
            </a:r>
            <a:endParaRPr lang="hr-HR" sz="3200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254870"/>
              </p:ext>
            </p:extLst>
          </p:nvPr>
        </p:nvGraphicFramePr>
        <p:xfrm>
          <a:off x="154744" y="1219200"/>
          <a:ext cx="8836855" cy="49481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{69CF1AB2-1976-4502-BF36-3FF5EA218861}</a:tableStyleId>
              </a:tblPr>
              <a:tblGrid>
                <a:gridCol w="2023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0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41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5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97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CILJEVI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METODE I AKTIVNOSTI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NUŽNI RESURSI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DATUM  ZA OSTVAR. CILJEVA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OSOBE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ZA REALIZ.</a:t>
                      </a:r>
                      <a:endParaRPr lang="hr-H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POKAZAT.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OSTVARENJA CILJEVA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99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Kontinuirana edukacija za sve nastavnike i stručnu službu vezano uz: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  online nastavu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e-dnevnike,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Pratiti </a:t>
                      </a:r>
                      <a:r>
                        <a:rPr lang="hr-HR" sz="1600" b="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webinare</a:t>
                      </a:r>
                      <a:endParaRPr lang="hr-HR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Korištenje IT-pametne ploče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Unapređenje odgojnih </a:t>
                      </a:r>
                      <a:r>
                        <a:rPr lang="hr-HR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s naglaskom na </a:t>
                      </a:r>
                      <a:r>
                        <a:rPr lang="hr-HR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međupredmetne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teme šk.</a:t>
                      </a:r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kurikula</a:t>
                      </a:r>
                      <a:endParaRPr lang="hr-HR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Aktivi u školi, UV, RV, ŽSV,  </a:t>
                      </a:r>
                      <a:r>
                        <a:rPr lang="hr-HR" sz="1600" dirty="0" err="1">
                          <a:latin typeface="Times New Roman" pitchFamily="18" charset="0"/>
                          <a:cs typeface="Times New Roman" pitchFamily="18" charset="0"/>
                        </a:rPr>
                        <a:t>međužup.aktivi</a:t>
                      </a:r>
                      <a:endParaRPr lang="hr-H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Državni, </a:t>
                      </a:r>
                      <a:r>
                        <a:rPr lang="hr-HR" sz="1600" dirty="0" err="1">
                          <a:latin typeface="Times New Roman" pitchFamily="18" charset="0"/>
                          <a:cs typeface="Times New Roman" pitchFamily="18" charset="0"/>
                        </a:rPr>
                        <a:t>webinari</a:t>
                      </a:r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, razgovor, suradnja,                           e-učenje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IT oprema: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Kompjutori, tableti, </a:t>
                      </a:r>
                      <a:r>
                        <a:rPr lang="hr-HR" sz="1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infrastr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. za Internet,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Pametne ploče, tokeni, opremljene učionice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Tijekom godine i nastavak u idućim godinama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Ravnatelj, djelatnici, </a:t>
                      </a:r>
                      <a:r>
                        <a:rPr lang="hr-HR" sz="1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Žup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. ured, Općina Bibinje, MZO, AZOO </a:t>
                      </a:r>
                      <a:r>
                        <a:rPr lang="hr-HR" sz="1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Carnet</a:t>
                      </a:r>
                      <a:endParaRPr lang="hr-HR" sz="16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Uspješno završena </a:t>
                      </a:r>
                      <a:r>
                        <a:rPr lang="hr-HR" sz="1600" dirty="0" err="1">
                          <a:latin typeface="Times New Roman" pitchFamily="18" charset="0"/>
                          <a:cs typeface="Times New Roman" pitchFamily="18" charset="0"/>
                        </a:rPr>
                        <a:t>šk.god</a:t>
                      </a:r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 s dobrim iskustvima i novim saznanjima na području odgoja i obrazovanja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6">
            <a:extLst>
              <a:ext uri="{FF2B5EF4-FFF2-40B4-BE49-F238E27FC236}">
                <a16:creationId xmlns:a16="http://schemas.microsoft.com/office/drawing/2014/main" id="{CB19E141-96B3-4633-ADFB-2B870C699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107575"/>
            <a:ext cx="6324600" cy="1087813"/>
          </a:xfrm>
        </p:spPr>
        <p:txBody>
          <a:bodyPr>
            <a:normAutofit fontScale="90000"/>
          </a:bodyPr>
          <a:lstStyle/>
          <a:p>
            <a:r>
              <a:rPr lang="hr-HR" dirty="0"/>
              <a:t>DISEMINACIJA- </a:t>
            </a:r>
            <a:r>
              <a:rPr lang="hr-HR" sz="2700" dirty="0"/>
              <a:t>radi </a:t>
            </a:r>
            <a:r>
              <a:rPr lang="hr-HR" sz="2700" dirty="0" err="1"/>
              <a:t>Covid</a:t>
            </a:r>
            <a:r>
              <a:rPr lang="hr-HR" sz="2700" dirty="0"/>
              <a:t>-a 19 neke aktivnosti se prenose u ovu godinu</a:t>
            </a:r>
            <a:br>
              <a:rPr lang="hr-HR" dirty="0"/>
            </a:br>
            <a:endParaRPr lang="hr-HR" dirty="0"/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F39CD470-D692-41CF-B057-BF396FAC86DC}"/>
              </a:ext>
            </a:extLst>
          </p:cNvPr>
          <p:cNvSpPr/>
          <p:nvPr/>
        </p:nvSpPr>
        <p:spPr>
          <a:xfrm>
            <a:off x="193674" y="2165841"/>
            <a:ext cx="3849688" cy="243169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NINA LONIĆ, prof. Engleskog i Njemačkog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CLIL- </a:t>
            </a:r>
            <a:r>
              <a:rPr lang="hr-H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eTwinning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projekt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Skype razgovor za vrijeme nastave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INA–</a:t>
            </a:r>
            <a:r>
              <a:rPr lang="hr-HR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spelling</a:t>
            </a:r>
            <a:r>
              <a:rPr lang="hr-HR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team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organizirati </a:t>
            </a:r>
            <a:r>
              <a:rPr lang="hr-H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spelling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competition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školi 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hr-HR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013A00B9-8BE0-49AD-A0DB-F50F02C2A9C3}"/>
              </a:ext>
            </a:extLst>
          </p:cNvPr>
          <p:cNvSpPr/>
          <p:nvPr/>
        </p:nvSpPr>
        <p:spPr>
          <a:xfrm>
            <a:off x="533400" y="4848101"/>
            <a:ext cx="8077200" cy="11574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ILVIJA SIKIRIĆ, prof. Njemačkog i Španjolskog jezika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Oformiti </a:t>
            </a:r>
            <a:r>
              <a:rPr lang="hr-H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spelling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team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sudjelovati na natjecanju u sricanju i Ej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hr-HR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5D6D89F9-3808-4416-9739-2BC70EE3E009}"/>
              </a:ext>
            </a:extLst>
          </p:cNvPr>
          <p:cNvSpPr/>
          <p:nvPr/>
        </p:nvSpPr>
        <p:spPr>
          <a:xfrm>
            <a:off x="4114800" y="1431151"/>
            <a:ext cx="4835526" cy="14760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MARIJANA KANDIĆ, prof. Hrvatskog jezika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INA– </a:t>
            </a:r>
            <a:r>
              <a:rPr lang="hr-HR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debatna skupina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organizirati </a:t>
            </a:r>
            <a:r>
              <a:rPr lang="hr-H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natj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debati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hr-H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962505EF-310F-42CE-8632-899147616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673" y="213331"/>
            <a:ext cx="26574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9192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6">
            <a:extLst>
              <a:ext uri="{FF2B5EF4-FFF2-40B4-BE49-F238E27FC236}">
                <a16:creationId xmlns:a16="http://schemas.microsoft.com/office/drawing/2014/main" id="{C17D69C8-3C71-4827-AEB2-A76FFA3D7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274326"/>
            <a:ext cx="6324600" cy="1021073"/>
          </a:xfrm>
        </p:spPr>
        <p:txBody>
          <a:bodyPr>
            <a:normAutofit fontScale="90000"/>
          </a:bodyPr>
          <a:lstStyle/>
          <a:p>
            <a:r>
              <a:rPr lang="hr-HR" dirty="0"/>
              <a:t>DISEMINACIJA- </a:t>
            </a:r>
            <a:r>
              <a:rPr lang="hr-HR" sz="2700" dirty="0"/>
              <a:t>radi </a:t>
            </a:r>
            <a:r>
              <a:rPr lang="hr-HR" sz="2700" dirty="0" err="1"/>
              <a:t>Covid</a:t>
            </a:r>
            <a:r>
              <a:rPr lang="hr-HR" sz="2700" dirty="0"/>
              <a:t>-a 19 neke aktivnosti se prenose u ovu godinu</a:t>
            </a:r>
            <a:br>
              <a:rPr lang="hr-HR" dirty="0"/>
            </a:br>
            <a:r>
              <a:rPr lang="hr-HR" dirty="0"/>
              <a:t> </a:t>
            </a:r>
            <a:br>
              <a:rPr lang="hr-HR" dirty="0"/>
            </a:br>
            <a:endParaRPr lang="hr-HR" dirty="0"/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3D6887E8-EE7E-40AB-A44E-199A4D6AB36B}"/>
              </a:ext>
            </a:extLst>
          </p:cNvPr>
          <p:cNvSpPr/>
          <p:nvPr/>
        </p:nvSpPr>
        <p:spPr>
          <a:xfrm>
            <a:off x="368843" y="1295399"/>
            <a:ext cx="8406313" cy="161557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MARIJANA PAVIĆ, prof. Hrvatskog jezika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r-H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.r.- Klub kreativnog mišljenja-prema de Bono metodi</a:t>
            </a:r>
          </a:p>
          <a:p>
            <a:pPr>
              <a:lnSpc>
                <a:spcPct val="115000"/>
              </a:lnSpc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–</a:t>
            </a:r>
            <a:r>
              <a:rPr lang="hr-H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Amusing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design </a:t>
            </a:r>
            <a:r>
              <a:rPr lang="hr-H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H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eTwinning</a:t>
            </a:r>
            <a:r>
              <a:rPr lang="hr-HR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hr-H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 čitanje riječi rastu – </a:t>
            </a:r>
            <a:r>
              <a:rPr lang="hr-HR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eTwinning</a:t>
            </a:r>
            <a:r>
              <a:rPr lang="hr-H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projekt -4.r.</a:t>
            </a: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74ECE03F-8719-4FE2-A78E-7B7ECA40022C}"/>
              </a:ext>
            </a:extLst>
          </p:cNvPr>
          <p:cNvSpPr/>
          <p:nvPr/>
        </p:nvSpPr>
        <p:spPr>
          <a:xfrm>
            <a:off x="516627" y="3019172"/>
            <a:ext cx="7729538" cy="12616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DRAGANA ŠVENJAK, </a:t>
            </a:r>
            <a:r>
              <a:rPr lang="hr-HR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psih</a:t>
            </a:r>
            <a:r>
              <a:rPr lang="hr-H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hr-H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Anketa među učenicima o zadovoljstvu (nove metode rada, motiviranost nastavnika...)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BA95CBFF-7F3D-4B69-A6DD-1B42ECA982FB}"/>
              </a:ext>
            </a:extLst>
          </p:cNvPr>
          <p:cNvSpPr/>
          <p:nvPr/>
        </p:nvSpPr>
        <p:spPr>
          <a:xfrm>
            <a:off x="329085" y="4389002"/>
            <a:ext cx="8406313" cy="19695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RAVNATELJICA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Hospitacije – primjenjuju li nastavnici nove metode rada u svojoj nastavi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hr-H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Skype </a:t>
            </a:r>
            <a:r>
              <a:rPr lang="hr-HR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meeting</a:t>
            </a:r>
            <a:r>
              <a:rPr lang="hr-H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objaviti na </a:t>
            </a:r>
            <a:r>
              <a:rPr lang="hr-HR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eTwinning</a:t>
            </a:r>
            <a:r>
              <a:rPr lang="hr-H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će </a:t>
            </a:r>
            <a:r>
              <a:rPr lang="hr-HR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lang="hr-H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datuma u </a:t>
            </a:r>
            <a:r>
              <a:rPr lang="hr-HR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lang="hr-H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sati ravnateljica biti na </a:t>
            </a:r>
            <a:r>
              <a:rPr lang="hr-HR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skype</a:t>
            </a:r>
            <a:r>
              <a:rPr lang="hr-H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-u i svima zainteresiranima odgovarati na pitanja o školi i projektu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21B9B916-2C6C-4B38-941B-A7DAC9278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272002"/>
            <a:ext cx="26574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1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4015DB-E302-456B-84B9-FB56EB5E6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381000"/>
            <a:ext cx="8610600" cy="671290"/>
          </a:xfr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 algn="ctr"/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 Hrvatska / European Talent Centre Croatia</a:t>
            </a:r>
            <a:b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AFE92E0C-32E3-40E0-AE57-BC6B51581A59}"/>
              </a:ext>
            </a:extLst>
          </p:cNvPr>
          <p:cNvSpPr/>
          <p:nvPr/>
        </p:nvSpPr>
        <p:spPr>
          <a:xfrm>
            <a:off x="1333324" y="1295400"/>
            <a:ext cx="6477351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TOČKA IZVRSNOSTI - od 2.3.2020.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BA809640-2E48-4867-9B2A-B0CE41FAF933}"/>
              </a:ext>
            </a:extLst>
          </p:cNvPr>
          <p:cNvSpPr/>
          <p:nvPr/>
        </p:nvSpPr>
        <p:spPr>
          <a:xfrm>
            <a:off x="742122" y="1921679"/>
            <a:ext cx="7772400" cy="3432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Planirane aktivnosti: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Nastaviti identifikaciju i tretman darovitih učenika u školi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Trajno raditi na jačanju kompetencija stručnog kadra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Oformiti nove skupine za podršku darovitih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Postati županijsko središte za podršku darovitim učenicima</a:t>
            </a:r>
          </a:p>
          <a:p>
            <a:pPr marL="342900" lvl="0" indent="-342900"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Prezentirati naš rad na nacionalnoj razini</a:t>
            </a:r>
          </a:p>
          <a:p>
            <a:pPr marL="342900" lvl="0" indent="-342900"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Organizirati jesenski, zimski, proljetni i ljetni kamp za radionice s darovitim učenicima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5EAE8F3F-0125-46E3-9E86-CD292F1D7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295" y="5353965"/>
            <a:ext cx="7620000" cy="150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8947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>
            <a:extLst>
              <a:ext uri="{FF2B5EF4-FFF2-40B4-BE49-F238E27FC236}">
                <a16:creationId xmlns:a16="http://schemas.microsoft.com/office/drawing/2014/main" id="{2C70E695-EA44-43F3-BC4E-A4CDC3AC9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304800"/>
            <a:ext cx="5063566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TOČKA IZVRSNOSTI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9BF8EF1E-B437-4931-8B0B-161B6919D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136743"/>
              </p:ext>
            </p:extLst>
          </p:nvPr>
        </p:nvGraphicFramePr>
        <p:xfrm>
          <a:off x="419100" y="1297750"/>
          <a:ext cx="8305800" cy="52723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120412750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653361433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83152115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39677733"/>
                    </a:ext>
                  </a:extLst>
                </a:gridCol>
              </a:tblGrid>
              <a:tr h="533400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JESENSKI KAMP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31.8.- 4.9.</a:t>
                      </a:r>
                      <a:endParaRPr lang="hr-HR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6.r.- Klub kreativnog mišljenja-prema de Bono metodi –</a:t>
                      </a:r>
                      <a:r>
                        <a:rPr lang="hr-HR" sz="17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Amusing</a:t>
                      </a:r>
                      <a:r>
                        <a:rPr lang="hr-HR" sz="17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design </a:t>
                      </a:r>
                      <a:r>
                        <a:rPr lang="hr-HR" sz="17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thinking</a:t>
                      </a:r>
                      <a:r>
                        <a:rPr lang="hr-HR" sz="17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hr-HR" sz="1700" b="1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eTwinning</a:t>
                      </a:r>
                      <a:endParaRPr lang="hr-HR" sz="17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Erasmus +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M.Pavić</a:t>
                      </a:r>
                      <a:endParaRPr lang="hr-HR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078182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31.8.- 4.9.</a:t>
                      </a:r>
                      <a:endParaRPr lang="hr-HR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 na otvorenom - Uvrstiti iskustveno učenje u nastavu matematike – radionice za učenike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Erasmus +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M.Peša</a:t>
                      </a:r>
                      <a:endParaRPr lang="hr-HR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394799"/>
                  </a:ext>
                </a:extLst>
              </a:tr>
              <a:tr h="29775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31.8.-4.9.</a:t>
                      </a:r>
                      <a:endParaRPr lang="hr-HR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2.r. - Radionice EJ- 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Escape</a:t>
                      </a: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room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Marina Lisica</a:t>
                      </a:r>
                      <a:endParaRPr lang="hr-HR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512015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1.-3-10.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2.b-radionice iz astronomije – ZTK Zadar-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Ž.Vidović</a:t>
                      </a: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 HAD- tajnik 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D.Božičević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Astronomija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789426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ZIMSKI KAMP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28.- 30.12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M-radionice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Peša</a:t>
                      </a: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Koritnik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3196223"/>
                  </a:ext>
                </a:extLst>
              </a:tr>
              <a:tr h="60960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7.- 10.1.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 radionice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M.Lisica</a:t>
                      </a: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M.Sikirić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9680015"/>
                  </a:ext>
                </a:extLst>
              </a:tr>
              <a:tr h="60288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PROLJET. KAMP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6.- 9.4.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radionice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M.Kandić</a:t>
                      </a: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J.A.Sikirić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425149"/>
                  </a:ext>
                </a:extLst>
              </a:tr>
              <a:tr h="54012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6.- 9.4.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Radioice</a:t>
                      </a: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Ej-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N.Lonić</a:t>
                      </a: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Nj  i Španjolski –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S.Sikirić</a:t>
                      </a: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Češki-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K.Rygolova</a:t>
                      </a: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Slovački –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V.</a:t>
                      </a:r>
                      <a:r>
                        <a:rPr lang="hr-HR" sz="17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Bungur</a:t>
                      </a: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Strani jezici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578370"/>
                  </a:ext>
                </a:extLst>
              </a:tr>
              <a:tr h="54325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LJETNI KAMP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21.-30.6.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LK - radionice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M.Č. Radić</a:t>
                      </a: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669467"/>
                  </a:ext>
                </a:extLst>
              </a:tr>
              <a:tr h="431397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2536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8320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2395FF6B-7D41-4DA8-AEA3-C3D2070B1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443800"/>
              </p:ext>
            </p:extLst>
          </p:nvPr>
        </p:nvGraphicFramePr>
        <p:xfrm>
          <a:off x="381000" y="665309"/>
          <a:ext cx="8382001" cy="5882110"/>
        </p:xfrm>
        <a:graphic>
          <a:graphicData uri="http://schemas.openxmlformats.org/drawingml/2006/table">
            <a:tbl>
              <a:tblPr/>
              <a:tblGrid>
                <a:gridCol w="819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18219637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0079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SHEMA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ŠK. VOĆA / MLIJEKA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TJEDAN ZDRAVOG DORUČKA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IGRAJMO SE JEZIKOM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RAZGLEDNICA MOGA MJESTA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 DAN ŠKOLE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08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1.-8.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1.a PB, 2.a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3.r.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3.r.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– 3.r.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-smanjiti unos masti, šećera i soli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-dati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. svježe voće i mlijeko- ZO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Živjeti zdravo-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doručak je osnova za ostatak dana</a:t>
                      </a:r>
                      <a:endParaRPr lang="hr-HR" sz="1400" u="none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u="non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Poticati razvoj pamćenja, pažnje te bogaćenje rječnika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Uočavati znamenitosti i zanimljivosti svoga mjesta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Poticati i učiti djecu na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izražav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 osjećaja slikom, riječi, pokretom.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6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-promovirati zdrave prehrambene navike djece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-dobar izbor namirnica može ugasiti želju za nezdravom hranom,</a:t>
                      </a:r>
                      <a:endParaRPr lang="hr-HR" sz="11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Učenje kroz igru i suradnju, stvaranje smislenih reč.,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Hj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-M-spajanje riječi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Bilježiti sve što je drukčije i posebno u mjestu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učiti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timski raditi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, ne bojati se reći svoje mišljenje, sve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aktivn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 vezane za 100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1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EU, MZOŠ, učitelji, učenici,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kuharica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HZZJ, učiteljice, kuharica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Učit.i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Učiteljice, V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Učiteljice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i učenici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71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realizac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Uč.1.-8.-svježe voće, a 1.-4. i mlijeko 1x tjedno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plakati,predav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Priprema i konzumiranje zdrave hrane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Trčeći diktat,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dramatiz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osmosmjerke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Memory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 u rimi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Obilazak, istraživ., 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razg.sa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svećenikom, izložba projekta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Razgovor, likovno 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izraž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., pjevanje, plakat, praktični rad, izložba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2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Vrijeme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Tijekom godine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liatopad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studeni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veljača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veljača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EU, MZOS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05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Pratiti učenike koliko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i kako jedu voće i piju mlijeko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Primjena u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svakodn.životu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Analiza aktivnosti s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Analiza aktivnosti s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.,izložba u školi ili ONLINE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izložba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94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Kuharica / svi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Učit., 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kuhatica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Učiteljice/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knjižn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Učiteljice+ 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vjer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Sorić/Spahija/    Budiša/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Režan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B5024E8E-B3F8-49F9-B910-AE44D691E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137011"/>
            <a:ext cx="4788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9565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485905"/>
              </p:ext>
            </p:extLst>
          </p:nvPr>
        </p:nvGraphicFramePr>
        <p:xfrm>
          <a:off x="228599" y="685800"/>
          <a:ext cx="8686801" cy="6045654"/>
        </p:xfrm>
        <a:graphic>
          <a:graphicData uri="http://schemas.openxmlformats.org/drawingml/2006/table">
            <a:tbl>
              <a:tblPr/>
              <a:tblGrid>
                <a:gridCol w="947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57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6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53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723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ŠKOLE ZA AFRIKU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KLIOFEST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SVJETSKI DAN IZUMITELJA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MEDA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71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1.-8.r.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7. i 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 i 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02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djeca uče o </a:t>
                      </a:r>
                      <a:r>
                        <a:rPr lang="hr-HR" sz="15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dječ.pravima,nejednak</a:t>
                      </a:r>
                      <a:r>
                        <a:rPr lang="hr-HR" sz="15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mogućnost. i </a:t>
                      </a:r>
                      <a:r>
                        <a:rPr lang="hr-HR" sz="15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međunar</a:t>
                      </a:r>
                      <a:r>
                        <a:rPr lang="hr-HR" sz="15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solidarnosti te pomažu u stvaranju boljih uvjeta života za djecu Afrike.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God.  manifestacija posvećena </a:t>
                      </a:r>
                      <a:r>
                        <a:rPr lang="hr-HR" sz="15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popularizac</a:t>
                      </a:r>
                      <a:r>
                        <a:rPr lang="hr-HR" sz="15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                   </a:t>
                      </a:r>
                      <a:r>
                        <a:rPr lang="hr-HR" sz="1500" b="0" i="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povijesti – prema zadanoj temi i </a:t>
                      </a:r>
                      <a:r>
                        <a:rPr lang="hr-HR" sz="1500" b="1" i="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Obljetnica  4. gardijske brigade</a:t>
                      </a:r>
                    </a:p>
                    <a:p>
                      <a:endParaRPr lang="hr-HR" sz="1500" u="none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podsjećanje na velike izumitelje koji su poboljšali naš svakodnevni ljudski život,</a:t>
                      </a:r>
                    </a:p>
                    <a:p>
                      <a:endParaRPr lang="hr-HR" sz="15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Isticati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nutric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svojstva meda, korist i proizvodnja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01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pomoć u zaštiti i ostvarivanju prava na obrazovanje djece na Madagaskaru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Uključiti učenike u proučavanje prošlosti kroz arhivsku građu, </a:t>
                      </a:r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razg.s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djedom i bakom…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izumitelji koji hrvatskoj široj javnosti nisu najpoznatiji.</a:t>
                      </a:r>
                      <a:endParaRPr lang="hr-HR" sz="15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na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konzum.meda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umjesto slatkiša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UNICEF-Učenici i nastavnici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nastavnici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F, </a:t>
                      </a:r>
                      <a:r>
                        <a:rPr lang="hr-HR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Tk,INF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endParaRPr lang="hr-HR" sz="15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Nastavnici i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40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RN-Priručnici, istraživanje, prezentacije, 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SVI-skupljanje novca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Istraživanje, posjet </a:t>
                      </a:r>
                      <a:r>
                        <a:rPr lang="hr-HR" sz="1500" dirty="0" err="1">
                          <a:latin typeface="Times New Roman" pitchFamily="18" charset="0"/>
                          <a:cs typeface="Times New Roman" pitchFamily="18" charset="0"/>
                        </a:rPr>
                        <a:t>arheol.muzeju</a:t>
                      </a:r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, historijskom arhivu…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hr-HR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projekt  u paru o hrvatskim </a:t>
                      </a:r>
                    </a:p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izumiteljima </a:t>
                      </a:r>
                      <a:endParaRPr lang="hr-HR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predmete,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plak ate, degustaciju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Cijelu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svibanj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9. 11.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prosinac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9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UNICEF, 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7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Prezent.,donacije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Komentari i </a:t>
                      </a:r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reakc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Prezentacije, izložba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prezentacija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10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svi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Sorić/</a:t>
                      </a:r>
                      <a:r>
                        <a:rPr lang="hr-HR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Frleta</a:t>
                      </a:r>
                      <a:endParaRPr lang="hr-HR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Brkić / </a:t>
                      </a:r>
                      <a:r>
                        <a:rPr lang="hr-HR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Joja</a:t>
                      </a:r>
                      <a:endParaRPr lang="hr-HR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Režan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Kero</a:t>
                      </a:r>
                      <a:endParaRPr lang="hr-H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BD05332-91FD-4DFE-BD34-AAB95F81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52400"/>
            <a:ext cx="4788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651290"/>
              </p:ext>
            </p:extLst>
          </p:nvPr>
        </p:nvGraphicFramePr>
        <p:xfrm>
          <a:off x="304800" y="631586"/>
          <a:ext cx="8534400" cy="5671731"/>
        </p:xfrm>
        <a:graphic>
          <a:graphicData uri="http://schemas.openxmlformats.org/drawingml/2006/table">
            <a:tbl>
              <a:tblPr/>
              <a:tblGrid>
                <a:gridCol w="931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8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1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7004">
                  <a:extLst>
                    <a:ext uri="{9D8B030D-6E8A-4147-A177-3AD203B41FA5}">
                      <a16:colId xmlns:a16="http://schemas.microsoft.com/office/drawing/2014/main" val="274705268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KLOKAN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VEČER  MATEMATIKE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FESTIVAL ZNANOSTI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MATEMATIČKA LIGA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FESTIVAL MATEMATIKE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08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2.-8-r.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1.- 6.r.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4.r. i PN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 I 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0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Uključiti se u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međunar.projekt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razvijati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istraž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rad,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poticati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kvalit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hr-HR" sz="14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timsku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suradnju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Uključiti se u istraživanje prema zadanoj temi-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popularizacija matematike te poticanja zajedništva i timskog rada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popularizacija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matemat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znanosti i podizanje stupnja znanja matematike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Rješavanje logičkih i kombinatornih zadataka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Raditi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matematiku na drugačiji način i učiniti je zabavnom, 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Poticati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uč.na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uključivanje u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znanstv.rad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kroz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razl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aspekte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veća motivacija učenika i njihovih mentora u radu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kroz timsko rješavanje uče se modernom obliku rada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5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Nosit.aktiv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Uč.i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nast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Učit.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., rodit.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Prir.gr.pred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i 4.r.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ekipe po 2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3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Rješavanje zadataka po razredima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Sudjelovanje u natjecanju učenika i roditelja-ONLINE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Praktični radovi, istraživanje, bilježenje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podat.,plakati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gradiva prethodnih razreda i logičko-kombinatornih zadataka.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 čine 4 učenika. U  90’ rješavaju 45 zadataka različite zahtjevnosti.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2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ožujak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prosinac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travanj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60’-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JESENSKO, ZIMSKO, PROLJ. i LJETNO kolo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svibanj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Rodit.-15kn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Sveuč.u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Zadru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4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Rezultati i nagrade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anket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 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za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učenike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roditelje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prezentacija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Uspjeh po kolima se zbraja i pobjednici dobiju nagrade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Rezultati na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94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Peša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Koritnik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/RN</a:t>
                      </a:r>
                    </a:p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Peša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Nastavnici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Koritnik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Koritnik</a:t>
                      </a:r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BD05332-91FD-4DFE-BD34-AAB95F81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37011"/>
            <a:ext cx="838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 POPULARIZACIJE MATEMATIKE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09234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109461"/>
              </p:ext>
            </p:extLst>
          </p:nvPr>
        </p:nvGraphicFramePr>
        <p:xfrm>
          <a:off x="304799" y="821973"/>
          <a:ext cx="8534401" cy="587720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27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5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135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program,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 ČITANJE RIJEČI RASTU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NAŠA MALA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BOOKMARK EXCHANGE PROJ.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PRIČA ZA                    PLIŠANCA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29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1.,2.i.3.r. +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prod.bor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5. i 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40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približiti djeci čitanje knjiga- izgrađivati kulturu čitanja, razvijati čitalačku vještinu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njihovo kritičko mišljenje.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Projekt poticanja čitanja. Zanimljivim štivom razviti ljubav prema knjizi.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Izrada i razmjena straničnika s djecom iz svijeta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Projekt poticanja čitanja. Usvojiti naviku čitanja kroz igru.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5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učiti kako se odnositi prema knjizi, pobuditi interes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uč.za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čitanje knjiga…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Čitati, voditi bilješke, razgovarati o pročitanom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Povezati se s djecom drugih država i kultura, razmjenjivati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inform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o svojoj državi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pokazati učenicima da čitanje može biti zabavno i korisno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0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Knjiž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.-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eTwinning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Knjižnica- </a:t>
                      </a:r>
                      <a:r>
                        <a:rPr lang="hr-HR" sz="1400" b="1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međunar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projekt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Knjižničarka i učenici-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međunar.projekt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Knjižnica, učiteljice,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55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Čitanje -SUPER ČITAČI, interpretacija, razgovor…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Čitati na satu ili u knjižnici i rješavati kreativne bilježnice</a:t>
                      </a:r>
                    </a:p>
                    <a:p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2.r.-nastavlja u 1.pol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Kreativan rad, ideje, izrada, razmjena, 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Skype susret s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iz neke države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 prezentiraju svoju knjigu učenicima i svome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plišancu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kojeg ostave u razredu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3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2.polugodište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List.-studeni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2.polugodište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2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prikazati projekt kroz uporabu IKT-a.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Završni sat razgovor i analiza projekta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Izložba straničnika pridošlih iz neke zemlje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Analiza i mišljenje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o projektu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3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M.Pavić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Učit.,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M.Pavić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Učit.,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0" y="304800"/>
            <a:ext cx="67692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 POTICANJA ČITANJA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/>
        </p:nvGraphicFramePr>
        <p:xfrm>
          <a:off x="304799" y="821973"/>
          <a:ext cx="8534401" cy="587720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27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5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135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program,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 ČITANJE RIJEČI RASTU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NAŠA MALA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BOOKMARK EXCHANGE PROJ.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PRIČA ZA                    PLIŠANCA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29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1.,2.i.3.r. +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prod.bor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5. i 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40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približiti djeci čitanje knjiga- izgrađivati kulturu čitanja, razvijati čitalačku vještinu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njihovo kritičko mišljenje.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Projekt poticanja čitanja. Zanimljivim štivom razviti ljubav prema knjizi.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Izrada i razmjena straničnika s djecom iz svijeta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Projekt poticanja čitanja. Usvojiti naviku čitanja kroz igru.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5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učiti kako se odnositi prema knjizi, pobuditi interes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uč.za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čitanje knjiga…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Čitati, voditi bilješke, razgovarati o pročitanom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Povezati se s djecom drugih država i kultura, razmjenjivati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inform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o svojoj državi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pokazati učenicima da čitanje može biti zabavno i korisno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0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Knjiž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.-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eTwinning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Knjižnica- </a:t>
                      </a:r>
                      <a:r>
                        <a:rPr lang="hr-HR" sz="1400" b="1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međunar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projekt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Knjižničarka i učenici-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međunar.projekt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Knjižnica, učiteljice,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55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Čitanje -SUPER ČITAČI, interpretacija, razgovor…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Čitati na satu ili u knjižnici i rješavati kreativne bilježnice</a:t>
                      </a:r>
                    </a:p>
                    <a:p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2.r.-nastavlja u 1.pol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Kreativan rad, ideje, izrada, razmjena, 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Skype susret s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iz neke države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 prezentiraju svoju knjigu učenicima i svome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plišancu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kojeg ostave u razredu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3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2.polugodište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List.-studeni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2.polugodište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2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prikazati projekt kroz uporabu IKT-a.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Završni sat razgovor i analiza projekta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Izložba straničnika pridošlih iz neke zemlje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Analiza i mišljenje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o projektu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3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M.Pavić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Učit.,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M.Pavić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Učit.,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0" y="304800"/>
            <a:ext cx="67692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 POTICANJA ČITANJA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832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99" y="302236"/>
            <a:ext cx="8001000" cy="533400"/>
          </a:xfrm>
        </p:spPr>
        <p:txBody>
          <a:bodyPr>
            <a:normAutofit/>
          </a:bodyPr>
          <a:lstStyle/>
          <a:p>
            <a:r>
              <a:rPr lang="hr-HR" sz="2800" dirty="0">
                <a:latin typeface="Arial" pitchFamily="34" charset="0"/>
                <a:ea typeface="Times New Roman" pitchFamily="18" charset="0"/>
              </a:rPr>
              <a:t> </a:t>
            </a:r>
            <a:r>
              <a:rPr lang="hr-HR" sz="2000" dirty="0">
                <a:latin typeface="Arial" pitchFamily="34" charset="0"/>
                <a:ea typeface="Times New Roman" pitchFamily="18" charset="0"/>
              </a:rPr>
              <a:t>PRILOG 16 - </a:t>
            </a:r>
            <a:r>
              <a:rPr lang="hr-HR" sz="2000" b="1" dirty="0">
                <a:latin typeface="Arial" pitchFamily="34" charset="0"/>
                <a:ea typeface="Times New Roman" pitchFamily="18" charset="0"/>
              </a:rPr>
              <a:t>PROJEKTI POTICANJA ČITANJA</a:t>
            </a: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967126"/>
              </p:ext>
            </p:extLst>
          </p:nvPr>
        </p:nvGraphicFramePr>
        <p:xfrm>
          <a:off x="329338" y="914400"/>
          <a:ext cx="8128862" cy="5172355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82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7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6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4658">
                  <a:extLst>
                    <a:ext uri="{9D8B030D-6E8A-4147-A177-3AD203B41FA5}">
                      <a16:colId xmlns:a16="http://schemas.microsoft.com/office/drawing/2014/main" val="1455385470"/>
                    </a:ext>
                  </a:extLst>
                </a:gridCol>
              </a:tblGrid>
              <a:tr h="60886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program, projekt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TIĆI NA GUMLU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ČITANJEM DO ZVIJEZDA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DAJ 5’</a:t>
                      </a:r>
                    </a:p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ČITANJU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GLAGOLJICE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35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6.-7.r.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1.-8.r.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3.-8.r.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53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Njegovati materinji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jezik i dijalekt kroz  </a:t>
                      </a:r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liter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radove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Čitateljski klub- </a:t>
                      </a:r>
                      <a:r>
                        <a:rPr lang="hr-HR" sz="15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izražajno čitanje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Poticati učenike na čitanje barem pet minuta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Njegovanje glagoljice i razvoj interesa učenika za to pismo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0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Obilježavanje Dana mater. jezika.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Razvijati ljubav prema knjizi i čitanju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Zainteresirati </a:t>
                      </a:r>
                      <a:r>
                        <a:rPr lang="hr-HR" sz="1500" dirty="0" err="1">
                          <a:latin typeface="Times New Roman" pitchFamily="18" charset="0"/>
                          <a:cs typeface="Times New Roman" pitchFamily="18" charset="0"/>
                        </a:rPr>
                        <a:t>učenke</a:t>
                      </a:r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 za čitanje i stjecanje navike čitanja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Razvijanje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kreativnosti kroz motive glagoljice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4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Nast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Hj</a:t>
                      </a:r>
                      <a:endParaRPr lang="hr-HR" sz="15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Hj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V, LK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, RN,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Pov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62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druženje-čitanje dječjih uradaka ili ONLINE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Čitanje,, razgovor o djelu, </a:t>
                      </a:r>
                      <a:r>
                        <a:rPr lang="hr-HR" sz="15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natjecanj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Svaki </a:t>
                      </a:r>
                      <a:r>
                        <a:rPr lang="hr-HR" sz="1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nast.sat</a:t>
                      </a:r>
                      <a:r>
                        <a:rPr lang="hr-HR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 početi čitanjem primjerenog teksta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-magneti, mozaik</a:t>
                      </a:r>
                    </a:p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glinamol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pismo,…</a:t>
                      </a:r>
                    </a:p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hr-HR" sz="14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svaki razred radi zasebno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veljača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23.10. i kroz god.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30.9.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9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9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5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Uspjeh na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Izložba predmeta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učitelj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Kandić</a:t>
                      </a:r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/        </a:t>
                      </a:r>
                      <a:r>
                        <a:rPr lang="hr-HR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J.A.Sikirić</a:t>
                      </a:r>
                      <a:endParaRPr lang="hr-HR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Pavić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Pavić i </a:t>
                      </a:r>
                      <a:r>
                        <a:rPr lang="hr-HR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nast</a:t>
                      </a:r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Hj,V,knjiž.,LK,       3. i 4.r.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 txBox="1">
            <a:spLocks noGrp="1"/>
          </p:cNvSpPr>
          <p:nvPr>
            <p:ph type="title"/>
          </p:nvPr>
        </p:nvSpPr>
        <p:spPr>
          <a:xfrm>
            <a:off x="578446" y="2286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          SADRŽAJ KURIKULUMA</a:t>
            </a: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47632"/>
              </p:ext>
            </p:extLst>
          </p:nvPr>
        </p:nvGraphicFramePr>
        <p:xfrm>
          <a:off x="381000" y="727336"/>
          <a:ext cx="8427046" cy="590421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0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21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56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25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78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77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3976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2391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7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50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2862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4236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8626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59404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4644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73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41314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85625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496964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16384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 gridSpan="9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JEZGROVNI KURIKULUM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OBVEZNA NASTAVA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2.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1" i="0" u="none" strike="noStrike">
                        <a:solidFill>
                          <a:srgbClr val="215867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DIFERENCIJALNI KURIKULUM - IZBORNA NASTAVA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02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NJEMAČKI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ČEŠKI /SLOVAČ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UKUPNO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032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hr-HR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nast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972"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 GR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 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18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r-HR" sz="1200" b="1" i="0" u="none" strike="noStrike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POSEBNI KURIKULUM - NEOBVEZNA NASTAVA</a:t>
                      </a: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grupe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26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3.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DOP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 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=4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Ej=4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P=1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4.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DOD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=2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=2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E=2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Šj-1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=2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P=2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62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5.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6.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FAKULT. NASTAVA – Španjolski jezik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NASTAVA KOD KUĆE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7.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IZVANUČIONIČNA I TERENSKA NASTAVA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8.          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INTEGRIRANA NASTAVA (RN)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9.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UČENIČKI IZLETI I EKSKURZIJE – nisu planirani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10.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ZA UČENIKE S TEŠKOĆAMA U RAZVOJU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RADA S DAROVITIM UČENICIM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11.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ŠKOLSKA ZADRUGA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ŠKOLSKI ŠPORTSKI KLUB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16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12.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SAVJETOVALIŠTE  ZA DJECU I RODITELJE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NOVOPRIDOŠLI UČENICI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ESTETSKO UREĐENJE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13.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ŠPPN</a:t>
                      </a:r>
                      <a:r>
                        <a:rPr lang="pl-PL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ŠPPO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14.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PROFESIONALNO INFORMIRANJE I USMJERAVANJE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875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15.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ZDRAVSTVENA I SOCIJALNA ZAŠTITA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nn-NO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KULTURNA I JAVNA DJELATNOST ŠKOL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nn-NO" sz="12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71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16.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rowSpan="7" gridSpan="2">
                  <a:txBody>
                    <a:bodyPr/>
                    <a:lstStyle/>
                    <a:p>
                      <a:pPr algn="ctr" fontAlgn="ctr"/>
                      <a:endParaRPr lang="hr-HR" sz="12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nl-NL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1.Dan glagoljice – 3.-8.r.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30.9.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8. Priča za </a:t>
                      </a:r>
                      <a:r>
                        <a:rPr lang="hr-HR" sz="13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plišanca</a:t>
                      </a: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2.r.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2.pol.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9564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2. BOOKMARK EXCHANGE PROJ.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List.-Stu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9. Za sigurno i poticajno okruženje u školama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75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3.Igrajmo se jezikom-3.r.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Studeni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10.Škola za Afriku - svi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295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4. Dan meda – 1.r.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prosinac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11. Matematička liga     12. Klokan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God,III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757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5.Razglednica .moga njesta-3.a,b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Veljača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13.Festival znanosti  14. Festival </a:t>
                      </a:r>
                      <a:r>
                        <a:rPr lang="hr-HR" sz="13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matematikse</a:t>
                      </a:r>
                      <a:endParaRPr lang="hr-HR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IV.-V.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532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6. 100. Dan škole – 1., 2.,3.r.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Velj.</a:t>
                      </a:r>
                      <a:endParaRPr lang="hr-HR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15. Večer matematike, /  16. </a:t>
                      </a:r>
                      <a:r>
                        <a:rPr lang="hr-HR" sz="13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izumitelja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Velj.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10. 100. Dan škole – 1., 2.,3.r.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/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Pro/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1541">
                <a:tc vMerge="1">
                  <a:txBody>
                    <a:bodyPr/>
                    <a:lstStyle/>
                    <a:p>
                      <a:pPr algn="ctr" fontAlgn="ctr"/>
                      <a:endParaRPr lang="hr-HR" sz="1100" b="1" i="0" u="none" strike="noStrike" dirty="0">
                        <a:solidFill>
                          <a:srgbClr val="215867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Naša mala knjižnica-1.r. i 3.r.</a:t>
                      </a:r>
                      <a:endParaRPr lang="hr-HR" sz="13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2.pol.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r>
                        <a:rPr lang="hr-HR" sz="1300" dirty="0"/>
                        <a:t>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Shema školskog voća /mlijeka-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0733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17.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OBILJEŽAVANJE NACIONALNIH, EU I SVJETSKIH DANA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4C2D67-2E66-443E-AE82-EC847285F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68011"/>
            <a:ext cx="7046400" cy="629683"/>
          </a:xfrm>
        </p:spPr>
        <p:txBody>
          <a:bodyPr>
            <a:normAutofit fontScale="90000"/>
          </a:bodyPr>
          <a:lstStyle/>
          <a:p>
            <a:r>
              <a:rPr lang="hr-H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eTwinning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projekti</a:t>
            </a:r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83CE6F30-8F9D-432F-B359-5CF4FA04F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139994"/>
              </p:ext>
            </p:extLst>
          </p:nvPr>
        </p:nvGraphicFramePr>
        <p:xfrm>
          <a:off x="190500" y="659137"/>
          <a:ext cx="8762999" cy="6032177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52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4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6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13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067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program,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 ČITANJE RIJEČI RASTU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HERE, THERE AND EVERYWHERE:</a:t>
                      </a:r>
                      <a:endParaRPr lang="hr-HR" sz="1100" b="1" i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Me, </a:t>
                      </a:r>
                      <a:r>
                        <a:rPr lang="hr-HR" sz="1600" b="1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Myself</a:t>
                      </a:r>
                      <a:r>
                        <a:rPr lang="hr-HR" sz="1600" b="1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&amp; I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(Ja i sva moja lica)</a:t>
                      </a:r>
                      <a:endParaRPr lang="hr-HR" sz="1600" i="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300" b="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Content and language integrated learning</a:t>
                      </a:r>
                      <a:r>
                        <a:rPr lang="hr-HR" sz="1300" b="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hr-HR" sz="13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14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3.a,b 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7.a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8.a,b,c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7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približiti djeci čitanje knjiga- izgrađivati kulturu čitanja, razvijati čitalačku vještinu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njihovo kritičko mišljenje.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Exchange </a:t>
                      </a:r>
                      <a:r>
                        <a:rPr lang="hr-HR" sz="1400" b="1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postcard</a:t>
                      </a:r>
                      <a:r>
                        <a:rPr lang="hr-HR" sz="14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1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from</a:t>
                      </a:r>
                      <a:r>
                        <a:rPr lang="hr-HR" sz="14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1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hr-HR" sz="14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World 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razvijati ljubav prema ‘tradicionalnom’ čitanju i pisanju kroz razmjenu razglednica.</a:t>
                      </a:r>
                      <a:endParaRPr lang="hr-HR" sz="140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promovirati važnost dobrog mentalnog zdravlja kod djece kroz različite, djeci primjerene aktivnosti</a:t>
                      </a:r>
                      <a:endParaRPr lang="hr-HR" sz="1400" i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promovirati važnost pripadanja EZ kroz primjerene aktivnosti, </a:t>
                      </a:r>
                      <a:r>
                        <a:rPr lang="hr-HR" sz="14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komunic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na Ej te razviti </a:t>
                      </a:r>
                      <a:r>
                        <a:rPr lang="hr-HR" sz="14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pozit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stav prema višejezičnosti</a:t>
                      </a:r>
                      <a:endParaRPr lang="hr-HR" sz="140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3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učiti kako se odnositi prema knjizi, pobuditi interes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uč.za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čitanje knjiga…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učiti o drugim kulturama, običajima, pjesmama, hrani, sličnosti i različit. sa svojom zemljom. </a:t>
                      </a:r>
                      <a:endParaRPr lang="hr-HR" sz="140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prepoznati i primijeniti zdrave obrasce </a:t>
                      </a:r>
                      <a:r>
                        <a:rPr lang="hr-HR" sz="14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ponaš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kroz </a:t>
                      </a:r>
                      <a:r>
                        <a:rPr lang="hr-HR" sz="14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zanimlj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4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učiti jedni od drugih, kroz iskustvo.</a:t>
                      </a:r>
                      <a:endParaRPr lang="hr-HR" sz="1400" i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unaprijediti </a:t>
                      </a:r>
                      <a:r>
                        <a:rPr lang="hr-HR" sz="14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socij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IKT i </a:t>
                      </a:r>
                      <a:r>
                        <a:rPr lang="hr-HR" sz="14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komunik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vještine, učiti jedni od drugih, kroz iskustvo.</a:t>
                      </a:r>
                      <a:endParaRPr lang="hr-HR" sz="140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0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Knjižničarka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Učenici i učit. Ej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Učenici i </a:t>
                      </a: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učit.Ej</a:t>
                      </a:r>
                      <a:endParaRPr lang="hr-HR" sz="14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 i učit. G i Ej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78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Čitanje -SUPER ČITAČI, interpretacija, razgovor…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projektno i suradničko učenje,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videokonferenc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., iznošenje mišljenja,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istraž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tradicija i svog mjesta, izrada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razgledn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projektno i suradničko učenje, videokonferencija, iznošenje vlastitog mišljenja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kreativne radionice, razgovor, suradničko učenje, organiziranje aktivnosti uz pomoć web 2.0. alati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8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Cijelu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Cijelu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Listopad-studeni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5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86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prikazati projekt kroz uporabu IKT-a.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primjena stečenih vještina. Radovi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., objava na web str.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eTwinning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konferencija sa sudionicima projekta,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vještina u životu,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projektno 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suradn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učenje, iznošenje vlastitog mišljenja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49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M.Pavić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Marina Lisica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Marina Lisica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N.Lonić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M.Mrkić</a:t>
                      </a:r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7" name="Slika 6">
            <a:extLst>
              <a:ext uri="{FF2B5EF4-FFF2-40B4-BE49-F238E27FC236}">
                <a16:creationId xmlns:a16="http://schemas.microsoft.com/office/drawing/2014/main" id="{C3340BB7-CD62-4F02-8F85-7DC621B880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2400" y="30005"/>
            <a:ext cx="3352800" cy="58257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126345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Pr.17.</a:t>
            </a: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OBILJEŽAVANJE NACIONALNIH, EU I SVJETSKIH DANA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621101"/>
              </p:ext>
            </p:extLst>
          </p:nvPr>
        </p:nvGraphicFramePr>
        <p:xfrm>
          <a:off x="304799" y="888609"/>
          <a:ext cx="8610601" cy="485687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66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9191">
                <a:tc>
                  <a:txBody>
                    <a:bodyPr/>
                    <a:lstStyle/>
                    <a:p>
                      <a:r>
                        <a:rPr lang="hr-HR" sz="18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vrijeme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OSTVARENJE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21.9.</a:t>
                      </a: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21.9.</a:t>
                      </a: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26.9.</a:t>
                      </a:r>
                    </a:p>
                    <a:p>
                      <a:pPr algn="ctr"/>
                      <a:endParaRPr lang="hr-HR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Svjetski dan mira</a:t>
                      </a:r>
                    </a:p>
                    <a:p>
                      <a:r>
                        <a:rPr lang="hr-H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Prvi dan jeseni</a:t>
                      </a:r>
                    </a:p>
                    <a:p>
                      <a:r>
                        <a:rPr lang="hr-H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Europski Dan jezika</a:t>
                      </a:r>
                      <a:endParaRPr lang="en-US" sz="1800" b="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//</a:t>
                      </a:r>
                    </a:p>
                    <a:p>
                      <a:r>
                        <a:rPr lang="hr-H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glagoljice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5.,6.r.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3.,7.,8.r.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3.i 4.r.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-u učionici kroz nastavu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-kroz nastavu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Ej,Nj-spelling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.-Erasmus+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-kroz nastavu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-u svojim razredima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</a:t>
                      </a: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8.10.</a:t>
                      </a: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16.10.</a:t>
                      </a: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15.10.</a:t>
                      </a: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-15.11.</a:t>
                      </a: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17.10.</a:t>
                      </a: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20.10.</a:t>
                      </a: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23.10.</a:t>
                      </a: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28.10.</a:t>
                      </a:r>
                    </a:p>
                    <a:p>
                      <a:pPr algn="ctr"/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kern="120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800" b="0" i="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nenasilja</a:t>
                      </a:r>
                    </a:p>
                    <a:p>
                      <a:r>
                        <a:rPr lang="hr-HR" sz="1800" b="0" i="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Hrvatskog sabora</a:t>
                      </a:r>
                      <a:endParaRPr lang="hr-HR" sz="1800" b="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-Dan rječnika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Mjesec hrvatske knjige i Mjesec školskih knjižnica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borbe protiv siromaštva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Svjetski dan jabuka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čitanja„Daj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5’čitanju</a:t>
                      </a:r>
                      <a:endParaRPr lang="hr-HR" sz="1800" b="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8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animiranog</a:t>
                      </a:r>
                      <a:r>
                        <a:rPr lang="hr-HR" sz="1800" b="0" i="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filma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V-PN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4r.+PN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endParaRPr lang="hr-HR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7.-8.r.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I 3.r.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</a:t>
                      </a:r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V- kroz nastavu</a:t>
                      </a:r>
                    </a:p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kroz nastavu</a:t>
                      </a:r>
                    </a:p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Ej-4,5,7,8.r. / Nj-8.r.-na </a:t>
                      </a:r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Izložba knjiga u hodniku (dnevni boravak) - knjižnica</a:t>
                      </a:r>
                    </a:p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Humanit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akcija-novac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B-kroz nastavu</a:t>
                      </a:r>
                    </a:p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Čitanje 5’ početkom satova</a:t>
                      </a:r>
                    </a:p>
                    <a:p>
                      <a:r>
                        <a:rPr lang="hr-HR" sz="1800" b="0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Ej-kroz nastavu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9634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25474"/>
          </a:xfrm>
        </p:spPr>
        <p:txBody>
          <a:bodyPr>
            <a:normAutofit fontScale="90000"/>
          </a:bodyPr>
          <a:lstStyle/>
          <a:p>
            <a:r>
              <a:rPr lang="hr-HR" sz="2400" b="1" dirty="0"/>
              <a:t>OBILJEŽAVANJE NACIONALNIH, EU I SVJETSKIH DANA </a:t>
            </a: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458925"/>
              </p:ext>
            </p:extLst>
          </p:nvPr>
        </p:nvGraphicFramePr>
        <p:xfrm>
          <a:off x="323850" y="957471"/>
          <a:ext cx="8496300" cy="53949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11767">
                  <a:extLst>
                    <a:ext uri="{9D8B030D-6E8A-4147-A177-3AD203B41FA5}">
                      <a16:colId xmlns:a16="http://schemas.microsoft.com/office/drawing/2014/main" val="135805281"/>
                    </a:ext>
                  </a:extLst>
                </a:gridCol>
                <a:gridCol w="3388783">
                  <a:extLst>
                    <a:ext uri="{9D8B030D-6E8A-4147-A177-3AD203B41FA5}">
                      <a16:colId xmlns:a16="http://schemas.microsoft.com/office/drawing/2014/main" val="164238476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844687123"/>
                    </a:ext>
                  </a:extLst>
                </a:gridCol>
                <a:gridCol w="3333750">
                  <a:extLst>
                    <a:ext uri="{9D8B030D-6E8A-4147-A177-3AD203B41FA5}">
                      <a16:colId xmlns:a16="http://schemas.microsoft.com/office/drawing/2014/main" val="3886575729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PRIMJEDBE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7973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1.i 2.11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13.11.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16.11.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18.11.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20.11.</a:t>
                      </a:r>
                    </a:p>
                    <a:p>
                      <a:endParaRPr lang="hr-HR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Svi Sveti / Dan mrtvih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Svjetski dan ljubaznosti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tolerancije</a:t>
                      </a:r>
                    </a:p>
                    <a:p>
                      <a:r>
                        <a:rPr lang="hr-HR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sjeć</a:t>
                      </a:r>
                      <a:r>
                        <a:rPr lang="hr-HR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.-</a:t>
                      </a:r>
                      <a:r>
                        <a:rPr lang="en-US" sz="18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Vukovar</a:t>
                      </a:r>
                      <a:r>
                        <a:rPr lang="en-US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Škabrnj</a:t>
                      </a:r>
                      <a:r>
                        <a:rPr lang="hr-HR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</a:p>
                    <a:p>
                      <a:r>
                        <a:rPr lang="hr-HR" sz="18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-Međunarodni dan borbe protiv nasilja nad djecom</a:t>
                      </a:r>
                    </a:p>
                    <a:p>
                      <a:r>
                        <a:rPr lang="hr-HR" sz="1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dan</a:t>
                      </a:r>
                      <a:r>
                        <a:rPr lang="hr-HR" sz="180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PN,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5.r.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endParaRPr lang="hr-HR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Vjeronauk, kroz nastavu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5.6.r.-Ej,Nj-u razredu</a:t>
                      </a:r>
                    </a:p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-na satu, </a:t>
                      </a:r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Psih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.-radionica 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Paljenje svijeća i molitva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12.Festival 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prava djece </a:t>
                      </a:r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Školski objektiv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(filmovi za OŠ)</a:t>
                      </a:r>
                      <a:endParaRPr lang="hr-HR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b="0" i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Nj- 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satu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254181"/>
                  </a:ext>
                </a:extLst>
              </a:tr>
              <a:tr h="682872"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6.i13.12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7.12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10.12.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21.12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25.12.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prosinac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-Sv.Nikola</a:t>
                      </a:r>
                      <a:r>
                        <a:rPr lang="hr-HR" sz="1800" b="0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Sv.Luca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Školski medni dan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ljudskih prava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Prvi dan zime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Božić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Tajna radionica djeda kemičara </a:t>
                      </a:r>
                      <a:endParaRPr lang="hr-HR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RN,V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1.r.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8.r.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-pokloni, uređenje interijera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Degustacija meda</a:t>
                      </a:r>
                    </a:p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i ostali - kroz nastavu ili SR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 učionicama-pano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Priredba ili u učionicama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B-radionica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99974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11.1.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15.1.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27.1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siječanj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Svjetski dan smijeha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</a:t>
                      </a:r>
                      <a:r>
                        <a:rPr lang="hr-HR" sz="1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međ.priznanja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RH, </a:t>
                      </a:r>
                      <a:r>
                        <a:rPr lang="hr-HR" sz="1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sv.Stošija</a:t>
                      </a:r>
                      <a:endParaRPr lang="hr-HR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Sjećanje na Holokaust</a:t>
                      </a:r>
                    </a:p>
                    <a:p>
                      <a:r>
                        <a:rPr lang="hr-HR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Kviz iz opće kulture</a:t>
                      </a:r>
                      <a:endParaRPr lang="en-US" sz="180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V, 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5.,6.r.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 rasporedu V i Ej-6.r.</a:t>
                      </a:r>
                    </a:p>
                    <a:p>
                      <a:r>
                        <a:rPr lang="hr-HR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Pov,V</a:t>
                      </a:r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SR</a:t>
                      </a:r>
                    </a:p>
                    <a:p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satu </a:t>
                      </a:r>
                      <a:r>
                        <a:rPr lang="hr-HR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P,SR</a:t>
                      </a:r>
                    </a:p>
                    <a:p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 predmeti – u holu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859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20726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30393"/>
            <a:ext cx="8229600" cy="531607"/>
          </a:xfrm>
        </p:spPr>
        <p:txBody>
          <a:bodyPr>
            <a:noAutofit/>
          </a:bodyPr>
          <a:lstStyle/>
          <a:p>
            <a:r>
              <a:rPr lang="hr-HR" sz="2400" b="1" dirty="0"/>
              <a:t>OBILJEŽAVANJE NACIONALNIH, EU I SVJETSKIH DANA 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819016"/>
              </p:ext>
            </p:extLst>
          </p:nvPr>
        </p:nvGraphicFramePr>
        <p:xfrm>
          <a:off x="304800" y="765313"/>
          <a:ext cx="8534400" cy="584022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5049"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Vrije.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PRIMJEDBE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3908"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11.2.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16.2.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8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bolesnika</a:t>
                      </a:r>
                    </a:p>
                    <a:p>
                      <a:r>
                        <a:rPr lang="en-US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8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Valentinovo</a:t>
                      </a:r>
                      <a:r>
                        <a:rPr lang="en-US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hr-HR" sz="18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-Dan čitanja naglas</a:t>
                      </a:r>
                    </a:p>
                    <a:p>
                      <a:r>
                        <a:rPr lang="en-US" sz="18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Međunarodni</a:t>
                      </a:r>
                      <a:r>
                        <a:rPr lang="en-US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dan mater</a:t>
                      </a:r>
                      <a:r>
                        <a:rPr lang="hr-HR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8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jezika</a:t>
                      </a:r>
                      <a:r>
                        <a:rPr lang="en-US" sz="18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hr-HR" sz="18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 i SR</a:t>
                      </a:r>
                    </a:p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Ej, </a:t>
                      </a:r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Nj,LK,GK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-kroz nastavu</a:t>
                      </a:r>
                    </a:p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hr-HR" sz="1800" b="0" i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b="0" i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b="0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dijalektalna poezija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768966"/>
                  </a:ext>
                </a:extLst>
              </a:tr>
              <a:tr h="2751627"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11.-17.3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14.3.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19.3.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20.3.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21.3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21.3.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22.3.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26.3.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</a:t>
                      </a:r>
                      <a:r>
                        <a:rPr lang="hr-HR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dan matematike</a:t>
                      </a:r>
                    </a:p>
                    <a:p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8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Međunarodni</a:t>
                      </a: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US" sz="18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žena</a:t>
                      </a:r>
                      <a:endParaRPr lang="hr-HR" sz="1800" kern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Dani hrvatskoga jezika </a:t>
                      </a:r>
                      <a:endParaRPr lang="hr-HR" sz="1800" kern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broja PI</a:t>
                      </a:r>
                    </a:p>
                    <a:p>
                      <a:r>
                        <a:rPr lang="hr-HR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-Dan očeva</a:t>
                      </a:r>
                    </a:p>
                    <a:p>
                      <a:r>
                        <a:rPr lang="hr-HR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-Svjetski dan pripovijedanja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šarenih čarapa/Dan proljeća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8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pjesništva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voda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kazališta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8.r.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endParaRPr lang="hr-H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8.r.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4.r.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M-kroz nastavu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SR,</a:t>
                      </a:r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</a:p>
                    <a:p>
                      <a:r>
                        <a:rPr lang="hr-HR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</a:t>
                      </a:r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.</a:t>
                      </a:r>
                    </a:p>
                    <a:p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  <a:p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V, Ej, </a:t>
                      </a:r>
                    </a:p>
                    <a:p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Ej-6.,3.r.,Nj-4.r.</a:t>
                      </a:r>
                    </a:p>
                    <a:p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nastavu, pano</a:t>
                      </a:r>
                    </a:p>
                    <a:p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Ej-na nastavi</a:t>
                      </a:r>
                    </a:p>
                    <a:p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</a:t>
                      </a:r>
                    </a:p>
                    <a:p>
                      <a:r>
                        <a:rPr lang="hr-HR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-glumljenje uloga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1104"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18.4.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22.4.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hr-HR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Uskrs</a:t>
                      </a:r>
                    </a:p>
                    <a:p>
                      <a:r>
                        <a:rPr lang="hr-HR" sz="1800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80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spomeničke baštine</a:t>
                      </a:r>
                    </a:p>
                    <a:p>
                      <a:r>
                        <a:rPr lang="hr-HR" sz="180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planeta Zemlje</a:t>
                      </a:r>
                    </a:p>
                    <a:p>
                      <a:r>
                        <a:rPr lang="hr-HR" sz="180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Noć knjige</a:t>
                      </a:r>
                      <a:endParaRPr lang="en-US" sz="180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prigodno kroz nastavu</a:t>
                      </a:r>
                    </a:p>
                    <a:p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nastavu, </a:t>
                      </a:r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Ej,Nj</a:t>
                      </a:r>
                      <a:endParaRPr lang="hr-H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5571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625474"/>
          </a:xfrm>
        </p:spPr>
        <p:txBody>
          <a:bodyPr>
            <a:normAutofit fontScale="90000"/>
          </a:bodyPr>
          <a:lstStyle/>
          <a:p>
            <a:r>
              <a:rPr lang="hr-HR" sz="2400" b="1" dirty="0"/>
              <a:t>OBILJEŽAVANJE NACIONALNIH, EU I SVJETSKIH DANA </a:t>
            </a: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129615"/>
              </p:ext>
            </p:extLst>
          </p:nvPr>
        </p:nvGraphicFramePr>
        <p:xfrm>
          <a:off x="380999" y="1295400"/>
          <a:ext cx="8343901" cy="405608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838201">
                  <a:extLst>
                    <a:ext uri="{9D8B030D-6E8A-4147-A177-3AD203B41FA5}">
                      <a16:colId xmlns:a16="http://schemas.microsoft.com/office/drawing/2014/main" val="13580528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64238476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844687123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3886575729"/>
                    </a:ext>
                  </a:extLst>
                </a:gridCol>
              </a:tblGrid>
              <a:tr h="576497"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PRIMJEDBE</a:t>
                      </a:r>
                      <a:endParaRPr lang="en-US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79732"/>
                  </a:ext>
                </a:extLst>
              </a:tr>
              <a:tr h="1559352"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24.5.</a:t>
                      </a:r>
                    </a:p>
                    <a:p>
                      <a:endParaRPr lang="hr-H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-Dan Općine,</a:t>
                      </a:r>
                      <a:r>
                        <a:rPr lang="hr-HR" sz="2000" kern="1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hr-HR" sz="2000" kern="1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-Dan škole</a:t>
                      </a:r>
                    </a:p>
                    <a:p>
                      <a:r>
                        <a:rPr lang="en-US" sz="2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Majčin</a:t>
                      </a:r>
                      <a:r>
                        <a:rPr lang="en-US" sz="2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 </a:t>
                      </a:r>
                      <a:endParaRPr lang="hr-HR" sz="2000" kern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2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-Dan Europe</a:t>
                      </a:r>
                    </a:p>
                    <a:p>
                      <a:r>
                        <a:rPr lang="hr-HR" sz="2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-EU dan parkova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INA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8.r.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8.r.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priredba ili po razredima</a:t>
                      </a:r>
                    </a:p>
                    <a:p>
                      <a:r>
                        <a:rPr lang="hr-HR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</a:t>
                      </a: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Ej, Nj-</a:t>
                      </a: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čestitke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Nj-kroz nastavu</a:t>
                      </a: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Ej-na satu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99974"/>
                  </a:ext>
                </a:extLst>
              </a:tr>
              <a:tr h="1559352"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12.6.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2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roditelja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hr-HR" sz="1800" kern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20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2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borbe protiv dječjeg rada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V-kroz nastavu</a:t>
                      </a: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sadržaje vjeronauka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621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24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4196624515"/>
              </p:ext>
            </p:extLst>
          </p:nvPr>
        </p:nvGraphicFramePr>
        <p:xfrm>
          <a:off x="128464" y="0"/>
          <a:ext cx="8784976" cy="6593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aobljeni pravokutnik 3"/>
          <p:cNvSpPr/>
          <p:nvPr/>
        </p:nvSpPr>
        <p:spPr>
          <a:xfrm>
            <a:off x="179512" y="1628800"/>
            <a:ext cx="2195736" cy="4176464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OBVEZNI NASTAVNI PREDMETI </a:t>
            </a: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NASTAVNOM PLANU I PROGRAMU ZA OSNOVNU ŠKOLU</a:t>
            </a:r>
          </a:p>
          <a:p>
            <a:pPr algn="ctr"/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MZOŠ-a</a:t>
            </a:r>
          </a:p>
        </p:txBody>
      </p:sp>
      <p:sp>
        <p:nvSpPr>
          <p:cNvPr id="5" name="Zaobljeni pravokutnik 4"/>
          <p:cNvSpPr/>
          <p:nvPr/>
        </p:nvSpPr>
        <p:spPr>
          <a:xfrm>
            <a:off x="2571736" y="1643050"/>
            <a:ext cx="2232248" cy="476762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IZBORNA NASTAVA </a:t>
            </a:r>
          </a:p>
          <a:p>
            <a:pPr algn="ctr"/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Neobvezna )</a:t>
            </a:r>
          </a:p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VJERONAUK</a:t>
            </a: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NJEMAČKI JEZIK</a:t>
            </a: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ČEŠKI JEZIK / SLOVAČKI JEZIK I KULTURA</a:t>
            </a:r>
          </a:p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INFORMATIKA</a:t>
            </a: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aobljeni pravokutnik 5"/>
          <p:cNvSpPr/>
          <p:nvPr/>
        </p:nvSpPr>
        <p:spPr>
          <a:xfrm>
            <a:off x="4953000" y="1447800"/>
            <a:ext cx="4011488" cy="496287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hr-H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OSTALI OBLICI ODGOJNO-OBRAZOVNOG RADA: </a:t>
            </a:r>
            <a:r>
              <a:rPr lang="hr-HR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neobv</a:t>
            </a:r>
            <a:r>
              <a:rPr lang="hr-H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DOPUNSKA /DODATNA / INA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IZVANUČIONIČNA / TERENSKA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DJECA S POSEBNIM POTREBAMA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PROGRAMI ZA DAROVITE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 NOVOPRIDOŠLIM  UČ.     ŠK. ŠPORTSKI KLUB/ZADRUGA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ŠKOLSKA KNJIŽNICA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ŠKOLSKI PREVENTIVNI PROGRAM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PROFESIONALNO USMJERAVANJE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SAVJETOV. ZA DJECU I RODIT.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ZDRAVSTV. I SOCIJALNA ZAŠTITA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KULTURNA I JAVNA DJELATNOST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ESTETSKO UREĐENJE 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PROJEKTI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OBILJEŽAVANJE NACIONAL., EU, SVJETSKIH DANA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PRODUŽENI BORAVAK</a:t>
            </a:r>
          </a:p>
          <a:p>
            <a:pPr algn="ctr"/>
            <a:endParaRPr lang="hr-H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endParaRPr lang="hr-HR" sz="1600" dirty="0">
              <a:solidFill>
                <a:schemeClr val="tx1"/>
              </a:solidFill>
            </a:endParaRPr>
          </a:p>
          <a:p>
            <a:pPr algn="ctr"/>
            <a:endParaRPr lang="hr-HR" sz="1600" dirty="0">
              <a:solidFill>
                <a:schemeClr val="tx1"/>
              </a:solidFill>
            </a:endParaRPr>
          </a:p>
        </p:txBody>
      </p:sp>
      <p:sp>
        <p:nvSpPr>
          <p:cNvPr id="10" name="Peterokut 9"/>
          <p:cNvSpPr/>
          <p:nvPr/>
        </p:nvSpPr>
        <p:spPr>
          <a:xfrm rot="5400000">
            <a:off x="3224420" y="168068"/>
            <a:ext cx="978408" cy="2027664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DIFERENCIJALNI KURIKULUM</a:t>
            </a:r>
          </a:p>
        </p:txBody>
      </p:sp>
      <p:sp>
        <p:nvSpPr>
          <p:cNvPr id="11" name="Peterokut 10"/>
          <p:cNvSpPr/>
          <p:nvPr/>
        </p:nvSpPr>
        <p:spPr>
          <a:xfrm rot="5400000">
            <a:off x="6642720" y="-729952"/>
            <a:ext cx="755104" cy="3600400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POSEBNI KURIKULUM</a:t>
            </a:r>
          </a:p>
        </p:txBody>
      </p:sp>
      <p:sp>
        <p:nvSpPr>
          <p:cNvPr id="12" name="Peterokut 11"/>
          <p:cNvSpPr/>
          <p:nvPr/>
        </p:nvSpPr>
        <p:spPr>
          <a:xfrm rot="5400000">
            <a:off x="776148" y="168068"/>
            <a:ext cx="978408" cy="2027664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JEZGROVNI</a:t>
            </a:r>
            <a:r>
              <a:rPr lang="hr-HR" b="1" dirty="0"/>
              <a:t> </a:t>
            </a:r>
            <a:r>
              <a:rPr lang="hr-HR" b="1" dirty="0">
                <a:solidFill>
                  <a:schemeClr val="tx1"/>
                </a:solidFill>
              </a:rPr>
              <a:t>KURIKULUM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06791" y="228600"/>
            <a:ext cx="8458200" cy="646331"/>
          </a:xfrm>
          <a:prstGeom prst="rect">
            <a:avLst/>
          </a:prstGeom>
          <a:solidFill>
            <a:srgbClr val="FFE18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PRILOG 1.  NASTAVNI PLAN ZA PROVEDBU NASTAVNOGA PROGRAMA</a:t>
            </a:r>
            <a:endParaRPr kumimoji="0" lang="hr-HR" b="1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              </a:t>
            </a:r>
            <a:r>
              <a:rPr kumimoji="0" lang="hr-HR" b="1" i="0" u="none" strike="noStrike" cap="none" normalizeH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JEZGROVNI</a:t>
            </a:r>
            <a:r>
              <a:rPr kumimoji="0" lang="hr-HR" b="1" i="0" u="none" strike="noStrike" cap="none" normalizeH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KURIKULUM -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OBVEZNI PREDMETI</a:t>
            </a:r>
            <a:endParaRPr kumimoji="0" lang="hr-HR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530950"/>
              </p:ext>
            </p:extLst>
          </p:nvPr>
        </p:nvGraphicFramePr>
        <p:xfrm>
          <a:off x="406789" y="862036"/>
          <a:ext cx="8458202" cy="5602899"/>
        </p:xfrm>
        <a:graphic>
          <a:graphicData uri="http://schemas.openxmlformats.org/drawingml/2006/table">
            <a:tbl>
              <a:tblPr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tblPr>
              <a:tblGrid>
                <a:gridCol w="2336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6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56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56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51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NASTAVNI PREDMET</a:t>
                      </a:r>
                    </a:p>
                  </a:txBody>
                  <a:tcPr marL="61215" marR="61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Cambria"/>
                          <a:cs typeface="Times New Roman"/>
                        </a:rPr>
                        <a:t>BROJ SATI TJEDNO PO RAZREDIMA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8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IV.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VIII.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1.  HRVATSKI JEZIK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2.  LIKOVNA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3.  GLAZBENA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4.  ENGLESKI JEZIK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5.  MATEMATIKA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6.  PRIRODA 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1,5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7.  BIOLOGIJA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8.  KEMIJA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9.  FIZIKA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10. PRIRODA I DRUŠ.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11. POVIJEST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12. GEOGRAFIJA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1,5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13. TEHNIČKA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05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14. TJELESNA I ZDRAVST.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INFORMATIKA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865881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15. SAT RAZREDNI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UKUPNO TJEDNO: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24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25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26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26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UKUPNO GODIŠNJE: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840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875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910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910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518890"/>
          </a:xfrm>
        </p:spPr>
        <p:txBody>
          <a:bodyPr>
            <a:normAutofit fontScale="90000"/>
          </a:bodyPr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Prilog 1.a -  PRODUŽENI BORAVAK</a:t>
            </a:r>
            <a:b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300435"/>
              </p:ext>
            </p:extLst>
          </p:nvPr>
        </p:nvGraphicFramePr>
        <p:xfrm>
          <a:off x="270803" y="990600"/>
          <a:ext cx="8644597" cy="5544799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329397">
                  <a:extLst>
                    <a:ext uri="{9D8B030D-6E8A-4147-A177-3AD203B41FA5}">
                      <a16:colId xmlns:a16="http://schemas.microsoft.com/office/drawing/2014/main" val="2270794194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379531067"/>
                    </a:ext>
                  </a:extLst>
                </a:gridCol>
              </a:tblGrid>
              <a:tr h="484947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Aktivnost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PRODUŽENI BORAVAK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639539"/>
                  </a:ext>
                </a:extLst>
              </a:tr>
              <a:tr h="1191452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Ciljevi 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Prilagodbom nastavnih metoda kod učenika razvijati samopoštovanje, samopouzdanje, odgovornost za svoj rad i svoje postupke, povjerenje u druge učenike, znatiželju, </a:t>
                      </a:r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samovrjednovanje</a:t>
                      </a:r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osjećaj uspješnosti, pravo na pogrešku. U produženom boravku povezuju se </a:t>
                      </a:r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igra, učenje i rad.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9953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Namjena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Izmjenama igre, učenja, odmora, vježbanja, ponavljanja, crtanja, razgovora želimo stvoriti osjećaj zadovoljstva kod  učenika, odnosno sretno dijete koje će voljeti školu. Osigurana su tri obroka: </a:t>
                      </a:r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doručak, ručak i užina.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042217"/>
                  </a:ext>
                </a:extLst>
              </a:tr>
              <a:tr h="419832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oblik odgojno-obrazovnog rada namijenjen učenicima </a:t>
                      </a:r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i 2. razreda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812023"/>
                  </a:ext>
                </a:extLst>
              </a:tr>
              <a:tr h="62639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Ralizacija</a:t>
                      </a:r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Izmjenjuju se odmor, vrijeme za učenje, vježbanje i ponavljanje te organizirano vrijeme. 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528903"/>
                  </a:ext>
                </a:extLst>
              </a:tr>
              <a:tr h="62639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Organizira se neposredno nakon/prije redovne nastave, u trajanju od pet sunčanih sati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820700"/>
                  </a:ext>
                </a:extLst>
              </a:tr>
              <a:tr h="30935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teret roditelja - 550 kuna mjesečno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637602"/>
                  </a:ext>
                </a:extLst>
              </a:tr>
              <a:tr h="30935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Zadovoljstvo učenika i roditelja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205587"/>
                  </a:ext>
                </a:extLst>
              </a:tr>
              <a:tr h="30935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Ivana Predovan-1.r., Marta Bugarija-2.r.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735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782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307089"/>
              </p:ext>
            </p:extLst>
          </p:nvPr>
        </p:nvGraphicFramePr>
        <p:xfrm>
          <a:off x="457200" y="914400"/>
          <a:ext cx="8248681" cy="5601076"/>
        </p:xfrm>
        <a:graphic>
          <a:graphicData uri="http://schemas.openxmlformats.org/drawingml/2006/table">
            <a:tbl>
              <a:tblPr/>
              <a:tblGrid>
                <a:gridCol w="787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574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Aktivnostprogram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 i projekt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VJERONAUK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1. – 8. razreda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NJEMAČKI JEZIK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4. – 8. razreda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ČEŠKI JEZIK 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/ SLOVAČKI JEZIK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INFORMATIKA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RN, 7. – 8. razred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programa i projekta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Upoznati Božju ljubav i brigu za ljude, prihvatiti svoje mjesto i poslanje u životu Crkve i župe, upoznati Bibliju, naučiti je primjenjivati u životu,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Osposobiti učenike za temeljnu pisanu i usmenu komunikaciju na stranom jeziku.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Njegovati jezik i kulturu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jezika nacionalne manjine u RH.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Upoznavanje </a:t>
                      </a: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. s osnovnom </a:t>
                      </a: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inform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. pismenosti, načinima izrade web stranica, služenjem internetom u svrhu  osposobljav.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za život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68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Upoznavanje katoličke vjere na informativno-spoznajnoj, doživljajnoj i djelatnoj razini.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Usavršavanje usmenog i pismenog izričaja i gramatike, te razvijanje kreativnosti. Mogućnost korištenja znanja u životu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Korištenje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jezika i pisma u svakodnevnom govoru. Upoznavanje kulture i običaja češke i slovačke manjine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Pobuditi interes za moderne tehnologije, pratiti novine i koristiti se njima u životu. Biti informatički pismen i osviješten.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Vjeroučiteljice i učenici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 ( 402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)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Nastavnice i učenici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Učiteljice, učenici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iz Zadarske županije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Nastavnici i učenici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 2 sata tj.,terenska i izvanuč. nastava-18 grupa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2 sata tjedno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10grupa – od 4. – 8. r.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Poslijepodne – pet. ili sub.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3 sata tj., Dan Slovačke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-teoretski i praktični dijelovi programa.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Svibanj - 4.r.- posjet župnoj crkvi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70 sati godišnje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Cijelu godinu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Tijekom nastavne godine – 2 sata tj.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4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Prema dogovoru – roditelji i škola ili lokalna zajednica–cijena autobusa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MZOŠ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MZOŠ, veleposlanik Slovačke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Obnova računalne tehnike po potrebi – osnivač ili škola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37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vrednov.i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korištenja rezultata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Provjere znanja, umne </a:t>
                      </a: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mape,stvar.radovi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, plakati.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Anketni listić za uč..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PP prezent., lik.i liter. rad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Samovrednovanje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Usmene i pismene provjere, plakati, komunikacija, sudjel.na Božićnom sajmu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Dizajnerske i funkcionalne komponente stranica, </a:t>
                      </a: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samovrednovanje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 i međusobno vrednovanje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R.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Anušić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M.Jelić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Rücker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S.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Sikirić /</a:t>
                      </a:r>
                      <a:r>
                        <a:rPr lang="hr-HR" sz="12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N.Lonić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B.Veselić /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V.Bungur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M.Režan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, M Vulin, </a:t>
                      </a:r>
                      <a:r>
                        <a:rPr lang="hr-HR" sz="12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N.Joja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229871"/>
            <a:ext cx="82294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        PRILOG 2. –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DIFERENCIJALNI KURIKULUM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-  IZBORNA  NASTAVA</a:t>
            </a:r>
            <a:endParaRPr kumimoji="0" lang="hr-H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951938"/>
              </p:ext>
            </p:extLst>
          </p:nvPr>
        </p:nvGraphicFramePr>
        <p:xfrm>
          <a:off x="457200" y="685800"/>
          <a:ext cx="8282879" cy="559308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376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1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8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770789739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1553195251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RN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HRVATSKI  / MATEMATIKA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4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MATEMATIKA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HRVATSKI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Ej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01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Uvježbavanje težeg gradiva, rad s djecom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s teškoć.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Svladavanje osnovnih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elem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matem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 jezika, razvij. pojmov. apstrakt.mišlj. i logič.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zaključ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Svladavanje programa 5.-8.r. i pomoć u učenju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Uvježbav.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i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usavršav. gradiva –uč. 5.-8.r.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0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Olakšati usvajanje gradiva primjeren. zadacima, metod., nastav. sredstvima.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Motivirati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 učenike i pomoći usvojiti gradivo koje nisu shvatili tijekom redovne nastave ili su izostali s nastave. Primjena individualnog rada, rješavanje zadataka iz radne bilježnice, objašnjenje pravila. Pismeni ispiti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Učitelji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Predmetni učitelj i učenici</a:t>
                      </a: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1 sat tj. po razredu -prema potrebi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2 grupe po1 sat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4grupe po 1sat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4 grupe-1 sat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35 x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10 gr. = 350 sati godišnje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šk.godine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šk.god. 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Cijelu godinu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73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600"/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42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hr-HR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Samovrednovanje</a:t>
                      </a:r>
                      <a:r>
                        <a:rPr kumimoji="0"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 vrednovanje učenika – pozitivna ocjena kao pokazatelj usvojenosti sadržaja.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Učitelji RN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M.Peša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Koritnik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Kandić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 /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Kero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Sikirić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Adžić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Kučan/</a:t>
                      </a:r>
                      <a:r>
                        <a:rPr lang="hr-HR" sz="16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M.Lisica</a:t>
                      </a:r>
                      <a:endParaRPr lang="hr-HR" sz="1600" b="1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N.Lonić</a:t>
                      </a:r>
                      <a:r>
                        <a:rPr lang="hr-HR" sz="16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//</a:t>
                      </a:r>
                      <a:r>
                        <a:rPr lang="hr-HR" sz="16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M.Sikirić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9308" y="152400"/>
            <a:ext cx="800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cap="none" normalizeH="0" baseline="0" dirty="0">
                <a:ln>
                  <a:solidFill>
                    <a:srgbClr val="FFC000"/>
                  </a:solidFill>
                </a:ln>
                <a:solidFill>
                  <a:schemeClr val="accent2"/>
                </a:solidFill>
                <a:effectLst/>
                <a:latin typeface="Arial" pitchFamily="34" charset="0"/>
                <a:ea typeface="Times New Roman" pitchFamily="18" charset="0"/>
              </a:rPr>
              <a:t>PRILOG 3. – DOPUNSKA NASTAVA</a:t>
            </a:r>
            <a:endParaRPr kumimoji="0" lang="hr-HR" sz="2000" b="0" i="0" u="none" strike="noStrike" cap="none" normalizeH="0" baseline="0" dirty="0">
              <a:ln>
                <a:solidFill>
                  <a:srgbClr val="FFC000"/>
                </a:solidFill>
              </a:ln>
              <a:solidFill>
                <a:schemeClr val="accent2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8994</TotalTime>
  <Words>9656</Words>
  <Application>Microsoft Office PowerPoint</Application>
  <PresentationFormat>On-screen Show (4:3)</PresentationFormat>
  <Paragraphs>1842</Paragraphs>
  <Slides>44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1" baseType="lpstr">
      <vt:lpstr>Arial</vt:lpstr>
      <vt:lpstr>Calibri</vt:lpstr>
      <vt:lpstr>Century Gothic</vt:lpstr>
      <vt:lpstr>Symbol</vt:lpstr>
      <vt:lpstr>Times New Roman</vt:lpstr>
      <vt:lpstr>Wingdings 3</vt:lpstr>
      <vt:lpstr>Pramen</vt:lpstr>
      <vt:lpstr>PowerPoint Presentation</vt:lpstr>
      <vt:lpstr>SAMOVRJEDNOVANJE</vt:lpstr>
      <vt:lpstr>ŠKOLSKI RAZVOJNI PLAN</vt:lpstr>
      <vt:lpstr>          SADRŽAJ KURIKULUMA</vt:lpstr>
      <vt:lpstr>PowerPoint Presentation</vt:lpstr>
      <vt:lpstr>PowerPoint Presentation</vt:lpstr>
      <vt:lpstr>Prilog 1.a -  PRODUŽENI BORAVAK </vt:lpstr>
      <vt:lpstr>PowerPoint Presentation</vt:lpstr>
      <vt:lpstr>PowerPoint Presentation</vt:lpstr>
      <vt:lpstr>DOPUNSKA NASTAVA</vt:lpstr>
      <vt:lpstr>PowerPoint Presentation</vt:lpstr>
      <vt:lpstr>PowerPoint Presentation</vt:lpstr>
      <vt:lpstr>PowerPoint Presentation</vt:lpstr>
      <vt:lpstr>PowerPoint Presentation</vt:lpstr>
      <vt:lpstr>PRILOG 5.                            IZVANNASTAVNE AKTIVNOSTI</vt:lpstr>
      <vt:lpstr>PowerPoint Presentation</vt:lpstr>
      <vt:lpstr>PRILOG 6 -  NASTAVA KOD KUĆE</vt:lpstr>
      <vt:lpstr>PowerPoint Presentation</vt:lpstr>
      <vt:lpstr>PowerPoint Presentation</vt:lpstr>
      <vt:lpstr>Prilog 8.           RN – INTEGRIRANI DANI </vt:lpstr>
      <vt:lpstr>PowerPoint Presentation</vt:lpstr>
      <vt:lpstr>PowerPoint Presentation</vt:lpstr>
      <vt:lpstr>PowerPoint Presentation</vt:lpstr>
      <vt:lpstr>Prilog 11.   ŠKOLSKI ŠPORTSKI KLUB </vt:lpstr>
      <vt:lpstr>PowerPoint Presentation</vt:lpstr>
      <vt:lpstr>PowerPoint Presentation</vt:lpstr>
      <vt:lpstr>PowerPoint Presentation</vt:lpstr>
      <vt:lpstr>PowerPoint Presentation</vt:lpstr>
      <vt:lpstr>                   (DISEMINACIJA)- radi Covid-a                 neke aktivnosti se prenose u ovu godinu </vt:lpstr>
      <vt:lpstr>DISEMINACIJA- radi Covid-a 19 neke aktivnosti se prenose u ovu godinu </vt:lpstr>
      <vt:lpstr>DISEMINACIJA- radi Covid-a 19 neke aktivnosti se prenose u ovu godinu   </vt:lpstr>
      <vt:lpstr>ETC Hrvatska / European Talent Centre Croatia  </vt:lpstr>
      <vt:lpstr>EU TOČKA IZVRSNOSTI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PRILOG 16 - PROJEKTI POTICANJA ČITANJA</vt:lpstr>
      <vt:lpstr>eTwinning projekti</vt:lpstr>
      <vt:lpstr>Pr.17.   OBILJEŽAVANJE NACIONALNIH, EU I SVJETSKIH DANA </vt:lpstr>
      <vt:lpstr>OBILJEŽAVANJE NACIONALNIH, EU I SVJETSKIH DANA </vt:lpstr>
      <vt:lpstr>OBILJEŽAVANJE NACIONALNIH, EU I SVJETSKIH DANA </vt:lpstr>
      <vt:lpstr>OBILJEŽAVANJE NACIONALNIH, EU I SVJETSKIH DANA </vt:lpstr>
    </vt:vector>
  </TitlesOfParts>
  <Company>Goldfish_92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ŠKOLSKI KURIKULUM  2012./ 2013.</dc:title>
  <dc:creator>Skola</dc:creator>
  <cp:lastModifiedBy>Korisnik</cp:lastModifiedBy>
  <cp:revision>719</cp:revision>
  <dcterms:created xsi:type="dcterms:W3CDTF">2013-09-03T15:55:57Z</dcterms:created>
  <dcterms:modified xsi:type="dcterms:W3CDTF">2020-10-05T10:55:48Z</dcterms:modified>
</cp:coreProperties>
</file>