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notesSlides/_rels/notesSlide18.xml.rels" ContentType="application/vnd.openxmlformats-package.relationships+xml"/>
  <Override PartName="/ppt/notesSlides/notesSlide18.xml" ContentType="application/vnd.openxmlformats-officedocument.presentationml.notesSlide+xml"/>
  <Override PartName="/ppt/diagrams/quickStyle3.xml" ContentType="application/vnd.openxmlformats-officedocument.drawingml.diagramStyle+xml"/>
  <Override PartName="/ppt/diagrams/data1.xml" ContentType="application/vnd.openxmlformats-officedocument.drawingml.diagramData+xml"/>
  <Override PartName="/ppt/diagrams/drawing2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drawing1.xml" ContentType="application/vnd.ms-office.drawingml.diagramDrawing+xml"/>
  <Override PartName="/ppt/diagrams/quickStyle4.xml" ContentType="application/vnd.openxmlformats-officedocument.drawingml.diagramStyle+xml"/>
  <Override PartName="/ppt/diagrams/data2.xml" ContentType="application/vnd.openxmlformats-officedocument.drawingml.diagramData+xml"/>
  <Override PartName="/ppt/diagrams/drawing3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quickStyle5.xml" ContentType="application/vnd.openxmlformats-officedocument.drawingml.diagram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drawing4.xml" ContentType="application/vnd.ms-office.drawingml.diagramDrawing+xml"/>
  <Override PartName="/ppt/diagrams/colors3.xml" ContentType="application/vnd.openxmlformats-officedocument.drawingml.diagramColor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drawing5.xml" ContentType="application/vnd.ms-office.drawingml.diagramDrawing+xml"/>
  <Override PartName="/ppt/diagrams/colors4.xml" ContentType="application/vnd.openxmlformats-officedocument.drawingml.diagramColor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colors5.xml" ContentType="application/vnd.openxmlformats-officedocument.drawingml.diagramColors+xml"/>
  <Override PartName="/ppt/diagrams/_rels/data3.xml.rels" ContentType="application/vnd.openxmlformats-package.relationships+xml"/>
  <Override PartName="/ppt/diagrams/_rels/drawing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media/image1.jpeg" ContentType="image/jpeg"/>
  <Override PartName="/ppt/media/image8.png" ContentType="image/png"/>
  <Override PartName="/ppt/media/image7.wmf" ContentType="image/x-wmf"/>
  <Override PartName="/ppt/media/image2.jpeg" ContentType="image/jpeg"/>
  <Override PartName="/ppt/media/image3.jpeg" ContentType="image/jpeg"/>
  <Override PartName="/ppt/media/image4.png" ContentType="image/png"/>
  <Override PartName="/ppt/media/image11.png" ContentType="image/png"/>
  <Override PartName="/ppt/media/image5.jpeg" ContentType="image/jpeg"/>
  <Override PartName="/ppt/media/image6.png" ContentType="image/png"/>
  <Override PartName="/ppt/media/image9.wmf" ContentType="image/x-wmf"/>
  <Override PartName="/ppt/media/image10.png" ContentType="image/png"/>
  <Override PartName="/ppt/media/image12.png" ContentType="image/png"/>
  <Override PartName="/ppt/media/image13.png" ContentType="image/png"/>
  <Override PartName="/ppt/media/OOXDiagramDrawingRels3_0.png" ContentType="image/png"/>
  <Override PartName="/ppt/media/image14.png" ContentType="image/png"/>
  <Override PartName="/ppt/media/OOXDiagramDrawingRels3_1.png" ContentType="image/png"/>
  <Override PartName="/ppt/media/image15.png" ContentType="image/png"/>
  <Override PartName="/ppt/media/OOXDiagramDataRels3_0.png" ContentType="image/png"/>
  <Override PartName="/ppt/media/OOXDiagramDataRels3_1.png" ContentType="image/png"/>
  <Override PartName="/ppt/media/OOXDiagramDataRels3_2.png" ContentType="image/png"/>
  <Override PartName="/ppt/media/OOXDiagramDrawingRels3_2.png" ContentType="image/png"/>
  <Override PartName="/ppt/media/image16.jpeg" ContentType="image/jpeg"/>
  <Override PartName="/ppt/media/image17.png" ContentType="image/png"/>
  <Override PartName="/ppt/media/hdphoto1.wdp" ContentType="image/vnd.ms-photo"/>
  <Override PartName="/ppt/media/image18.png" ContentType="image/png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
</Relationships>
</file>

<file path=ppt/diagrams/_rels/data3.xml.rels><?xml version="1.0" encoding="UTF-8"?>
<Relationships xmlns="http://schemas.openxmlformats.org/package/2006/relationships"><Relationship Id="rId1" Type="http://schemas.openxmlformats.org/officeDocument/2006/relationships/image" Target="../media/OOXDiagramDataRels3_0.png"/><Relationship Id="rId2" Type="http://schemas.openxmlformats.org/officeDocument/2006/relationships/image" Target="../media/OOXDiagramDataRels3_1.png"/><Relationship Id="rId3" Type="http://schemas.openxmlformats.org/officeDocument/2006/relationships/image" Target="../media/OOXDiagramDataRels3_2.png"/>
</Relationships>
</file>

<file path=ppt/diagrams/_rels/drawing3.xml.rels><?xml version="1.0" encoding="UTF-8"?>
<Relationships xmlns="http://schemas.openxmlformats.org/package/2006/relationships"><Relationship Id="rId1" Type="http://schemas.openxmlformats.org/officeDocument/2006/relationships/image" Target="../media/OOXDiagramDrawingRels3_0.png"/><Relationship Id="rId2" Type="http://schemas.openxmlformats.org/officeDocument/2006/relationships/image" Target="../media/OOXDiagramDrawingRels3_1.png"/><Relationship Id="rId3" Type="http://schemas.openxmlformats.org/officeDocument/2006/relationships/image" Target="../media/OOXDiagramDrawingRels3_2.png"/>
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80C134-1D91-4B60-8675-513FA8AFF6DA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DA90A117-653E-4F77-B53E-654D74BDE699}">
      <dgm:prSet custT="1"/>
      <dgm:spPr>
        <a:solidFill>
          <a:schemeClr val="accent4">
            <a:lumMod val="60000"/>
            <a:lumOff val="40000"/>
            <a:alpha val="9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hr-HR" sz="2800" b="0" i="0" dirty="0">
              <a:effectLst/>
              <a:latin typeface="perec-gris"/>
            </a:rPr>
            <a:t>strukturirane tečajeve ili osposobljavanja</a:t>
          </a:r>
          <a:endParaRPr lang="hr-HR" sz="2800" dirty="0"/>
        </a:p>
      </dgm:t>
    </dgm:pt>
    <dgm:pt modelId="{865BDBA2-3CAC-433F-BAEC-CE1646E27CB0}" type="parTrans" cxnId="{3B4E203E-6410-40F6-B506-629F7DDD2130}">
      <dgm:prSet/>
      <dgm:spPr/>
      <dgm:t>
        <a:bodyPr/>
        <a:lstStyle/>
        <a:p>
          <a:endParaRPr lang="hr-HR"/>
        </a:p>
      </dgm:t>
    </dgm:pt>
    <dgm:pt modelId="{7B885EFB-CD85-40A9-8BEB-1F5C70EA675C}" type="sibTrans" cxnId="{3B4E203E-6410-40F6-B506-629F7DDD2130}">
      <dgm:prSet/>
      <dgm:spPr/>
      <dgm:t>
        <a:bodyPr/>
        <a:lstStyle/>
        <a:p>
          <a:endParaRPr lang="hr-HR"/>
        </a:p>
      </dgm:t>
    </dgm:pt>
    <dgm:pt modelId="{DD097B67-525C-4624-9DD8-9CE89527CFB6}">
      <dgm:prSet custT="1"/>
      <dgm:spPr>
        <a:solidFill>
          <a:schemeClr val="accent4">
            <a:lumMod val="60000"/>
            <a:lumOff val="40000"/>
            <a:alpha val="9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hr-HR" sz="2800" b="0" i="0" dirty="0">
              <a:effectLst/>
              <a:latin typeface="perec-gris"/>
            </a:rPr>
            <a:t>aktivnosti poučavanja</a:t>
          </a:r>
          <a:endParaRPr lang="hr-HR" sz="2800" dirty="0"/>
        </a:p>
      </dgm:t>
    </dgm:pt>
    <dgm:pt modelId="{5A1C0E86-79E1-4AE4-AFC4-4B7555E716DE}" type="parTrans" cxnId="{F67E2825-B3C5-474F-B051-80C461AFDE23}">
      <dgm:prSet/>
      <dgm:spPr/>
      <dgm:t>
        <a:bodyPr/>
        <a:lstStyle/>
        <a:p>
          <a:endParaRPr lang="hr-HR"/>
        </a:p>
      </dgm:t>
    </dgm:pt>
    <dgm:pt modelId="{62E98A30-905F-46FD-8F21-862B12FFACD2}" type="sibTrans" cxnId="{F67E2825-B3C5-474F-B051-80C461AFDE23}">
      <dgm:prSet/>
      <dgm:spPr/>
      <dgm:t>
        <a:bodyPr/>
        <a:lstStyle/>
        <a:p>
          <a:endParaRPr lang="hr-HR"/>
        </a:p>
      </dgm:t>
    </dgm:pt>
    <dgm:pt modelId="{2F832926-10B6-4DF1-B711-03C5228D27C3}">
      <dgm:prSet custT="1"/>
      <dgm:spPr>
        <a:solidFill>
          <a:schemeClr val="accent4">
            <a:lumMod val="60000"/>
            <a:lumOff val="40000"/>
            <a:alpha val="9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hr-HR" sz="2800" b="0" i="0" dirty="0">
              <a:effectLst/>
              <a:latin typeface="perec-gris"/>
            </a:rPr>
            <a:t>razdoblje promatranja rada (</a:t>
          </a:r>
          <a:r>
            <a:rPr lang="hr-HR" sz="2800" b="0" i="1" dirty="0" err="1">
              <a:effectLst/>
              <a:latin typeface="perec-gris"/>
            </a:rPr>
            <a:t>job</a:t>
          </a:r>
          <a:r>
            <a:rPr lang="hr-HR" sz="2800" b="0" i="1" dirty="0">
              <a:effectLst/>
              <a:latin typeface="perec-gris"/>
            </a:rPr>
            <a:t> </a:t>
          </a:r>
          <a:r>
            <a:rPr lang="hr-HR" sz="2800" b="0" i="1" dirty="0" err="1">
              <a:effectLst/>
              <a:latin typeface="perec-gris"/>
            </a:rPr>
            <a:t>shadowing</a:t>
          </a:r>
          <a:r>
            <a:rPr lang="hr-HR" sz="2800" b="0" i="0" dirty="0">
              <a:effectLst/>
              <a:latin typeface="perec-gris"/>
            </a:rPr>
            <a:t>).</a:t>
          </a:r>
          <a:endParaRPr lang="hr-HR" sz="2800" dirty="0"/>
        </a:p>
      </dgm:t>
    </dgm:pt>
    <dgm:pt modelId="{E42013D0-C3F4-4858-96B7-A645833187DF}" type="parTrans" cxnId="{FB641324-D03A-43B8-B319-961CFF8D6AEF}">
      <dgm:prSet/>
      <dgm:spPr/>
      <dgm:t>
        <a:bodyPr/>
        <a:lstStyle/>
        <a:p>
          <a:endParaRPr lang="hr-HR"/>
        </a:p>
      </dgm:t>
    </dgm:pt>
    <dgm:pt modelId="{5C2C6202-6A58-41AA-86FB-6D5E18117DBE}" type="sibTrans" cxnId="{FB641324-D03A-43B8-B319-961CFF8D6AEF}">
      <dgm:prSet/>
      <dgm:spPr/>
      <dgm:t>
        <a:bodyPr/>
        <a:lstStyle/>
        <a:p>
          <a:endParaRPr lang="hr-HR"/>
        </a:p>
      </dgm:t>
    </dgm:pt>
    <dgm:pt modelId="{B3375C84-874D-4E4D-B808-80439811AB09}" type="pres">
      <dgm:prSet presAssocID="{7580C134-1D91-4B60-8675-513FA8AFF6DA}" presName="compositeShape" presStyleCnt="0">
        <dgm:presLayoutVars>
          <dgm:dir/>
          <dgm:resizeHandles/>
        </dgm:presLayoutVars>
      </dgm:prSet>
      <dgm:spPr/>
    </dgm:pt>
    <dgm:pt modelId="{826F1B50-41E6-43E0-BF52-63B573B3FC32}" type="pres">
      <dgm:prSet presAssocID="{7580C134-1D91-4B60-8675-513FA8AFF6DA}" presName="pyramid" presStyleLbl="node1" presStyleIdx="0" presStyleCnt="1"/>
      <dgm:spPr>
        <a:solidFill>
          <a:schemeClr val="accent4">
            <a:lumMod val="75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</dgm:pt>
    <dgm:pt modelId="{F1DC5E00-4283-43A9-8B59-B84124C0C8AA}" type="pres">
      <dgm:prSet presAssocID="{7580C134-1D91-4B60-8675-513FA8AFF6DA}" presName="theList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7AE44993-314C-4FC7-9CF1-2E7DA640A605}" type="pres">
      <dgm:prSet presAssocID="{DA90A117-653E-4F77-B53E-654D74BDE699}" presName="aNode" presStyleLbl="fgAcc1" presStyleIdx="0" presStyleCnt="3" custScaleX="233796" custLinFactNeighborX="75476" custLinFactNeighborY="2724">
        <dgm:presLayoutVars>
          <dgm:bulletEnabled val="1"/>
        </dgm:presLayoutVars>
      </dgm:prSet>
      <dgm:spPr/>
    </dgm:pt>
    <dgm:pt modelId="{6D7BCC1A-D8E9-4749-9051-B3B0C00CBD46}" type="pres">
      <dgm:prSet presAssocID="{DA90A117-653E-4F77-B53E-654D74BDE699}" presName="aSpac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3EC36025-7B47-4FA2-84DD-84CFE4FAC336}" type="pres">
      <dgm:prSet presAssocID="{DD097B67-525C-4624-9DD8-9CE89527CFB6}" presName="aNode" presStyleLbl="fgAcc1" presStyleIdx="1" presStyleCnt="3" custScaleX="231007" custScaleY="109868" custLinFactY="7603" custLinFactNeighborX="76167" custLinFactNeighborY="100000">
        <dgm:presLayoutVars>
          <dgm:bulletEnabled val="1"/>
        </dgm:presLayoutVars>
      </dgm:prSet>
      <dgm:spPr/>
    </dgm:pt>
    <dgm:pt modelId="{AA36FA40-9821-44CB-91CF-8C62F3673617}" type="pres">
      <dgm:prSet presAssocID="{DD097B67-525C-4624-9DD8-9CE89527CFB6}" presName="aSpac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0948D2B7-B30A-4FD1-8486-5BC90BB13948}" type="pres">
      <dgm:prSet presAssocID="{2F832926-10B6-4DF1-B711-03C5228D27C3}" presName="aNode" presStyleLbl="fgAcc1" presStyleIdx="2" presStyleCnt="3" custScaleX="232681" custLinFactY="27945" custLinFactNeighborX="78628" custLinFactNeighborY="100000">
        <dgm:presLayoutVars>
          <dgm:bulletEnabled val="1"/>
        </dgm:presLayoutVars>
      </dgm:prSet>
      <dgm:spPr/>
    </dgm:pt>
    <dgm:pt modelId="{93FD66A5-DD07-4E19-BE67-080C56D6FD8B}" type="pres">
      <dgm:prSet presAssocID="{2F832926-10B6-4DF1-B711-03C5228D27C3}" presName="aSpac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</dgm:ptLst>
  <dgm:cxnLst>
    <dgm:cxn modelId="{D8B7B708-D76B-4D43-BB8E-C1550AE32663}" type="presOf" srcId="{2F832926-10B6-4DF1-B711-03C5228D27C3}" destId="{0948D2B7-B30A-4FD1-8486-5BC90BB13948}" srcOrd="0" destOrd="0" presId="urn:microsoft.com/office/officeart/2005/8/layout/pyramid2"/>
    <dgm:cxn modelId="{FB641324-D03A-43B8-B319-961CFF8D6AEF}" srcId="{7580C134-1D91-4B60-8675-513FA8AFF6DA}" destId="{2F832926-10B6-4DF1-B711-03C5228D27C3}" srcOrd="2" destOrd="0" parTransId="{E42013D0-C3F4-4858-96B7-A645833187DF}" sibTransId="{5C2C6202-6A58-41AA-86FB-6D5E18117DBE}"/>
    <dgm:cxn modelId="{F67E2825-B3C5-474F-B051-80C461AFDE23}" srcId="{7580C134-1D91-4B60-8675-513FA8AFF6DA}" destId="{DD097B67-525C-4624-9DD8-9CE89527CFB6}" srcOrd="1" destOrd="0" parTransId="{5A1C0E86-79E1-4AE4-AFC4-4B7555E716DE}" sibTransId="{62E98A30-905F-46FD-8F21-862B12FFACD2}"/>
    <dgm:cxn modelId="{3B4E203E-6410-40F6-B506-629F7DDD2130}" srcId="{7580C134-1D91-4B60-8675-513FA8AFF6DA}" destId="{DA90A117-653E-4F77-B53E-654D74BDE699}" srcOrd="0" destOrd="0" parTransId="{865BDBA2-3CAC-433F-BAEC-CE1646E27CB0}" sibTransId="{7B885EFB-CD85-40A9-8BEB-1F5C70EA675C}"/>
    <dgm:cxn modelId="{6FD2CB64-B991-4545-A9FC-C06D4FDD1BA4}" type="presOf" srcId="{DD097B67-525C-4624-9DD8-9CE89527CFB6}" destId="{3EC36025-7B47-4FA2-84DD-84CFE4FAC336}" srcOrd="0" destOrd="0" presId="urn:microsoft.com/office/officeart/2005/8/layout/pyramid2"/>
    <dgm:cxn modelId="{09BC1FB8-1355-4DEA-8B56-7C91D7EA1C52}" type="presOf" srcId="{7580C134-1D91-4B60-8675-513FA8AFF6DA}" destId="{B3375C84-874D-4E4D-B808-80439811AB09}" srcOrd="0" destOrd="0" presId="urn:microsoft.com/office/officeart/2005/8/layout/pyramid2"/>
    <dgm:cxn modelId="{1B72A4E3-6B6A-467A-8D22-898959807287}" type="presOf" srcId="{DA90A117-653E-4F77-B53E-654D74BDE699}" destId="{7AE44993-314C-4FC7-9CF1-2E7DA640A605}" srcOrd="0" destOrd="0" presId="urn:microsoft.com/office/officeart/2005/8/layout/pyramid2"/>
    <dgm:cxn modelId="{A22830C3-EB2F-44B2-B9EE-7BD5817370B5}" type="presParOf" srcId="{B3375C84-874D-4E4D-B808-80439811AB09}" destId="{826F1B50-41E6-43E0-BF52-63B573B3FC32}" srcOrd="0" destOrd="0" presId="urn:microsoft.com/office/officeart/2005/8/layout/pyramid2"/>
    <dgm:cxn modelId="{103CE220-08A8-456B-8F38-C604CC49284D}" type="presParOf" srcId="{B3375C84-874D-4E4D-B808-80439811AB09}" destId="{F1DC5E00-4283-43A9-8B59-B84124C0C8AA}" srcOrd="1" destOrd="0" presId="urn:microsoft.com/office/officeart/2005/8/layout/pyramid2"/>
    <dgm:cxn modelId="{7482452C-591A-47D1-9FDA-CDB1B1456DC9}" type="presParOf" srcId="{F1DC5E00-4283-43A9-8B59-B84124C0C8AA}" destId="{7AE44993-314C-4FC7-9CF1-2E7DA640A605}" srcOrd="0" destOrd="0" presId="urn:microsoft.com/office/officeart/2005/8/layout/pyramid2"/>
    <dgm:cxn modelId="{BA329F9E-B45E-4400-B03C-C6C083B95C5B}" type="presParOf" srcId="{F1DC5E00-4283-43A9-8B59-B84124C0C8AA}" destId="{6D7BCC1A-D8E9-4749-9051-B3B0C00CBD46}" srcOrd="1" destOrd="0" presId="urn:microsoft.com/office/officeart/2005/8/layout/pyramid2"/>
    <dgm:cxn modelId="{2D61D55F-370B-4B7A-9BA9-7B6F5EAF7348}" type="presParOf" srcId="{F1DC5E00-4283-43A9-8B59-B84124C0C8AA}" destId="{3EC36025-7B47-4FA2-84DD-84CFE4FAC336}" srcOrd="2" destOrd="0" presId="urn:microsoft.com/office/officeart/2005/8/layout/pyramid2"/>
    <dgm:cxn modelId="{F1379C78-204F-4690-A52F-A3B9D9515284}" type="presParOf" srcId="{F1DC5E00-4283-43A9-8B59-B84124C0C8AA}" destId="{AA36FA40-9821-44CB-91CF-8C62F3673617}" srcOrd="3" destOrd="0" presId="urn:microsoft.com/office/officeart/2005/8/layout/pyramid2"/>
    <dgm:cxn modelId="{C8F522EC-0BCD-4AC6-B2D1-96C3A23053EC}" type="presParOf" srcId="{F1DC5E00-4283-43A9-8B59-B84124C0C8AA}" destId="{0948D2B7-B30A-4FD1-8486-5BC90BB13948}" srcOrd="4" destOrd="0" presId="urn:microsoft.com/office/officeart/2005/8/layout/pyramid2"/>
    <dgm:cxn modelId="{D842DCCD-6BB7-47E8-B1E9-D32D1FAA0AE3}" type="presParOf" srcId="{F1DC5E00-4283-43A9-8B59-B84124C0C8AA}" destId="{93FD66A5-DD07-4E19-BE67-080C56D6FD8B}" srcOrd="5" destOrd="0" presId="urn:microsoft.com/office/officeart/2005/8/layout/pyramid2"/>
  </dgm:cxnLst>
  <dgm:bg>
    <a:solidFill>
      <a:schemeClr val="accent6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52E8DD-7D52-47B9-BB5F-22F6441EAF50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122E3742-4F23-4AFF-A084-312B6ABEEB83}">
      <dgm:prSet phldrT="[Teks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hr-HR" sz="2800" dirty="0">
              <a:solidFill>
                <a:schemeClr val="tx1"/>
              </a:solidFill>
            </a:rPr>
            <a:t>5. Obavijest o rezultatima</a:t>
          </a:r>
        </a:p>
      </dgm:t>
    </dgm:pt>
    <dgm:pt modelId="{3E1BD65D-F6E6-425A-9AA8-F7772F227C1F}" type="parTrans" cxnId="{0CA02FD5-1F84-474E-AB58-284457BE8F4D}">
      <dgm:prSet/>
      <dgm:spPr/>
      <dgm:t>
        <a:bodyPr/>
        <a:lstStyle/>
        <a:p>
          <a:endParaRPr lang="hr-HR"/>
        </a:p>
      </dgm:t>
    </dgm:pt>
    <dgm:pt modelId="{78B46D52-FD3A-4245-907E-914674DBC92F}" type="sibTrans" cxnId="{0CA02FD5-1F84-474E-AB58-284457BE8F4D}">
      <dgm:prSet/>
      <dgm:spPr>
        <a:solidFill>
          <a:schemeClr val="accent6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hr-HR"/>
        </a:p>
      </dgm:t>
    </dgm:pt>
    <dgm:pt modelId="{120DCBCC-6CBA-40BE-9657-75720EDBD991}">
      <dgm:prSet phldrT="[Teks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hr-HR" sz="2800" dirty="0">
              <a:solidFill>
                <a:schemeClr val="tx1"/>
              </a:solidFill>
            </a:rPr>
            <a:t>1.Provjera formalne prihvatljivosti</a:t>
          </a:r>
        </a:p>
      </dgm:t>
    </dgm:pt>
    <dgm:pt modelId="{AD6A6A96-591A-4809-BB9F-C38E1E59352D}" type="parTrans" cxnId="{263CA8CB-3948-4580-8F73-98F17193590D}">
      <dgm:prSet/>
      <dgm:spPr/>
      <dgm:t>
        <a:bodyPr/>
        <a:lstStyle/>
        <a:p>
          <a:endParaRPr lang="hr-HR"/>
        </a:p>
      </dgm:t>
    </dgm:pt>
    <dgm:pt modelId="{0E567C14-CB09-406B-AD23-A1291E5F9D93}" type="sibTrans" cxnId="{263CA8CB-3948-4580-8F73-98F17193590D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hr-HR"/>
        </a:p>
      </dgm:t>
    </dgm:pt>
    <dgm:pt modelId="{47AC0049-5364-43C4-B750-DA3268177D29}">
      <dgm:prSet phldrT="[Tekst]" custT="1"/>
      <dgm:spPr>
        <a:solidFill>
          <a:srgbClr val="FF0000"/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hr-HR" sz="2800" dirty="0"/>
            <a:t>2.Ocjenjivanje kvalitete</a:t>
          </a:r>
        </a:p>
      </dgm:t>
    </dgm:pt>
    <dgm:pt modelId="{B3CDBCDA-641F-41C2-9467-B780ACCCA1B8}" type="parTrans" cxnId="{4D979ADB-15DF-486D-8F1A-E37AF815224D}">
      <dgm:prSet/>
      <dgm:spPr/>
      <dgm:t>
        <a:bodyPr/>
        <a:lstStyle/>
        <a:p>
          <a:endParaRPr lang="hr-HR"/>
        </a:p>
      </dgm:t>
    </dgm:pt>
    <dgm:pt modelId="{DA35091D-DAA6-4B61-9B40-6AD3224C94F5}" type="sibTrans" cxnId="{4D979ADB-15DF-486D-8F1A-E37AF815224D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hr-HR"/>
        </a:p>
      </dgm:t>
    </dgm:pt>
    <dgm:pt modelId="{5782807D-0233-49DF-B1E0-1E7B6F496507}">
      <dgm:prSet phldrT="[Teks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hr-HR" sz="2800" dirty="0">
              <a:solidFill>
                <a:schemeClr val="tx1"/>
              </a:solidFill>
            </a:rPr>
            <a:t>3.Ocjenjivčki odbor – prijedlog dodjele potpore</a:t>
          </a:r>
        </a:p>
      </dgm:t>
    </dgm:pt>
    <dgm:pt modelId="{759A2239-302A-4299-B4CC-2262A561956F}" type="parTrans" cxnId="{2FA66F18-67C3-4802-B651-C0BB786BD69B}">
      <dgm:prSet/>
      <dgm:spPr/>
      <dgm:t>
        <a:bodyPr/>
        <a:lstStyle/>
        <a:p>
          <a:endParaRPr lang="hr-HR"/>
        </a:p>
      </dgm:t>
    </dgm:pt>
    <dgm:pt modelId="{779982E0-4CD1-4FD6-A00B-6014E04522B2}" type="sibTrans" cxnId="{2FA66F18-67C3-4802-B651-C0BB786BD69B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hr-HR"/>
        </a:p>
      </dgm:t>
    </dgm:pt>
    <dgm:pt modelId="{D02B3C8E-0F26-4572-AC90-B1C2B9C2DC5D}">
      <dgm:prSet phldrT="[Tekst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hr-HR" sz="2800" dirty="0">
              <a:solidFill>
                <a:schemeClr val="tx1"/>
              </a:solidFill>
            </a:rPr>
            <a:t>4.Konačna odluka- min.60 bodova</a:t>
          </a:r>
        </a:p>
      </dgm:t>
    </dgm:pt>
    <dgm:pt modelId="{3CFBBC53-E2E5-4722-A6BD-A9778BC7E08C}" type="parTrans" cxnId="{169575F5-7ECE-453C-805D-D5B3A9FED433}">
      <dgm:prSet/>
      <dgm:spPr/>
      <dgm:t>
        <a:bodyPr/>
        <a:lstStyle/>
        <a:p>
          <a:endParaRPr lang="hr-HR"/>
        </a:p>
      </dgm:t>
    </dgm:pt>
    <dgm:pt modelId="{1F177AD0-AAEC-4FC4-86C5-3A74E70AA550}" type="sibTrans" cxnId="{169575F5-7ECE-453C-805D-D5B3A9FED433}">
      <dgm:prSet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endParaRPr lang="hr-HR"/>
        </a:p>
      </dgm:t>
    </dgm:pt>
    <dgm:pt modelId="{01D16871-4949-4821-B91C-EB2F2054861D}" type="pres">
      <dgm:prSet presAssocID="{D652E8DD-7D52-47B9-BB5F-22F6441EAF50}" presName="cycle" presStyleCnt="0">
        <dgm:presLayoutVars>
          <dgm:dir/>
          <dgm:resizeHandles val="exact"/>
        </dgm:presLayoutVars>
      </dgm:prSet>
      <dgm:spPr/>
    </dgm:pt>
    <dgm:pt modelId="{5F54344B-8FBB-4276-BF11-7C9EB2B4C275}" type="pres">
      <dgm:prSet presAssocID="{122E3742-4F23-4AFF-A084-312B6ABEEB83}" presName="node" presStyleLbl="node1" presStyleIdx="0" presStyleCnt="5" custScaleX="177804">
        <dgm:presLayoutVars>
          <dgm:bulletEnabled val="1"/>
        </dgm:presLayoutVars>
      </dgm:prSet>
      <dgm:spPr/>
    </dgm:pt>
    <dgm:pt modelId="{8889E80C-137E-4646-8226-C2A4302CCBF4}" type="pres">
      <dgm:prSet presAssocID="{122E3742-4F23-4AFF-A084-312B6ABEEB83}" presName="spNod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9DACA27A-D74E-4170-A95C-D876702F6F48}" type="pres">
      <dgm:prSet presAssocID="{78B46D52-FD3A-4245-907E-914674DBC92F}" presName="sibTrans" presStyleLbl="sibTrans1D1" presStyleIdx="0" presStyleCnt="5"/>
      <dgm:spPr/>
    </dgm:pt>
    <dgm:pt modelId="{EE14E10A-430F-4290-B7AC-CBBDCAC4A182}" type="pres">
      <dgm:prSet presAssocID="{120DCBCC-6CBA-40BE-9657-75720EDBD991}" presName="node" presStyleLbl="node1" presStyleIdx="1" presStyleCnt="5" custScaleX="186591" custScaleY="110214" custRadScaleRad="102421" custRadScaleInc="28401">
        <dgm:presLayoutVars>
          <dgm:bulletEnabled val="1"/>
        </dgm:presLayoutVars>
      </dgm:prSet>
      <dgm:spPr/>
    </dgm:pt>
    <dgm:pt modelId="{6D429369-3D14-4F6C-9968-53E5E5FFA54C}" type="pres">
      <dgm:prSet presAssocID="{120DCBCC-6CBA-40BE-9657-75720EDBD991}" presName="spNod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A2DAB7DE-D01D-4CB4-BE71-289520F943A9}" type="pres">
      <dgm:prSet presAssocID="{0E567C14-CB09-406B-AD23-A1291E5F9D93}" presName="sibTrans" presStyleLbl="sibTrans1D1" presStyleIdx="1" presStyleCnt="5"/>
      <dgm:spPr/>
    </dgm:pt>
    <dgm:pt modelId="{058C94AD-D38A-4E50-90EB-0031C1F894E2}" type="pres">
      <dgm:prSet presAssocID="{47AC0049-5364-43C4-B750-DA3268177D29}" presName="node" presStyleLbl="node1" presStyleIdx="2" presStyleCnt="5" custScaleX="153527" custScaleY="114330" custRadScaleRad="105295" custRadScaleInc="-104997">
        <dgm:presLayoutVars>
          <dgm:bulletEnabled val="1"/>
        </dgm:presLayoutVars>
      </dgm:prSet>
      <dgm:spPr/>
    </dgm:pt>
    <dgm:pt modelId="{235139F4-F368-448F-B347-6DFC6386D632}" type="pres">
      <dgm:prSet presAssocID="{47AC0049-5364-43C4-B750-DA3268177D29}" presName="spNod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E43600E2-4556-4F61-B55F-F048F601213E}" type="pres">
      <dgm:prSet presAssocID="{DA35091D-DAA6-4B61-9B40-6AD3224C94F5}" presName="sibTrans" presStyleLbl="sibTrans1D1" presStyleIdx="2" presStyleCnt="5"/>
      <dgm:spPr/>
    </dgm:pt>
    <dgm:pt modelId="{E21B2F03-85B9-4DF1-A002-53B0655FB3C0}" type="pres">
      <dgm:prSet presAssocID="{5782807D-0233-49DF-B1E0-1E7B6F496507}" presName="node" presStyleLbl="node1" presStyleIdx="3" presStyleCnt="5" custScaleX="173160" custScaleY="106696" custRadScaleRad="100440" custRadScaleInc="98405">
        <dgm:presLayoutVars>
          <dgm:bulletEnabled val="1"/>
        </dgm:presLayoutVars>
      </dgm:prSet>
      <dgm:spPr/>
    </dgm:pt>
    <dgm:pt modelId="{EF4635FC-0E0E-4FB9-A036-45E91735F5A7}" type="pres">
      <dgm:prSet presAssocID="{5782807D-0233-49DF-B1E0-1E7B6F496507}" presName="spNod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D2C0093A-632C-4F4F-AF88-2B58CC16AD54}" type="pres">
      <dgm:prSet presAssocID="{779982E0-4CD1-4FD6-A00B-6014E04522B2}" presName="sibTrans" presStyleLbl="sibTrans1D1" presStyleIdx="3" presStyleCnt="5"/>
      <dgm:spPr/>
    </dgm:pt>
    <dgm:pt modelId="{627B4BD4-84D9-4F48-BC89-ADEA7D622B26}" type="pres">
      <dgm:prSet presAssocID="{D02B3C8E-0F26-4572-AC90-B1C2B9C2DC5D}" presName="node" presStyleLbl="node1" presStyleIdx="4" presStyleCnt="5" custScaleX="179900" custScaleY="107798" custRadScaleRad="102695" custRadScaleInc="-14436">
        <dgm:presLayoutVars>
          <dgm:bulletEnabled val="1"/>
        </dgm:presLayoutVars>
      </dgm:prSet>
      <dgm:spPr/>
    </dgm:pt>
    <dgm:pt modelId="{59AA22FC-CAC8-497F-8E06-05463A7B3AA5}" type="pres">
      <dgm:prSet presAssocID="{D02B3C8E-0F26-4572-AC90-B1C2B9C2DC5D}" presName="spNode" presStyleCnt="0"/>
      <dgm:spPr>
        <a:scene3d>
          <a:camera prst="orthographicFront"/>
          <a:lightRig rig="threePt" dir="t"/>
        </a:scene3d>
        <a:sp3d>
          <a:bevelT w="165100" prst="coolSlant"/>
        </a:sp3d>
      </dgm:spPr>
    </dgm:pt>
    <dgm:pt modelId="{74B99115-4B3C-42E6-B5E6-E24587D76EC0}" type="pres">
      <dgm:prSet presAssocID="{1F177AD0-AAEC-4FC4-86C5-3A74E70AA550}" presName="sibTrans" presStyleLbl="sibTrans1D1" presStyleIdx="4" presStyleCnt="5"/>
      <dgm:spPr/>
    </dgm:pt>
  </dgm:ptLst>
  <dgm:cxnLst>
    <dgm:cxn modelId="{24387009-A77B-4E39-9CEC-524B6313E96F}" type="presOf" srcId="{DA35091D-DAA6-4B61-9B40-6AD3224C94F5}" destId="{E43600E2-4556-4F61-B55F-F048F601213E}" srcOrd="0" destOrd="0" presId="urn:microsoft.com/office/officeart/2005/8/layout/cycle5"/>
    <dgm:cxn modelId="{2FA66F18-67C3-4802-B651-C0BB786BD69B}" srcId="{D652E8DD-7D52-47B9-BB5F-22F6441EAF50}" destId="{5782807D-0233-49DF-B1E0-1E7B6F496507}" srcOrd="3" destOrd="0" parTransId="{759A2239-302A-4299-B4CC-2262A561956F}" sibTransId="{779982E0-4CD1-4FD6-A00B-6014E04522B2}"/>
    <dgm:cxn modelId="{93687730-777E-4FF1-BF62-EB0391BA5803}" type="presOf" srcId="{D02B3C8E-0F26-4572-AC90-B1C2B9C2DC5D}" destId="{627B4BD4-84D9-4F48-BC89-ADEA7D622B26}" srcOrd="0" destOrd="0" presId="urn:microsoft.com/office/officeart/2005/8/layout/cycle5"/>
    <dgm:cxn modelId="{92E57535-E0FD-486E-AC0A-5AF0B9378081}" type="presOf" srcId="{47AC0049-5364-43C4-B750-DA3268177D29}" destId="{058C94AD-D38A-4E50-90EB-0031C1F894E2}" srcOrd="0" destOrd="0" presId="urn:microsoft.com/office/officeart/2005/8/layout/cycle5"/>
    <dgm:cxn modelId="{0164574D-9C65-415D-A1A2-724E0D92A261}" type="presOf" srcId="{5782807D-0233-49DF-B1E0-1E7B6F496507}" destId="{E21B2F03-85B9-4DF1-A002-53B0655FB3C0}" srcOrd="0" destOrd="0" presId="urn:microsoft.com/office/officeart/2005/8/layout/cycle5"/>
    <dgm:cxn modelId="{A1E30A53-806F-43E1-B0BB-0EED3EF7B4A5}" type="presOf" srcId="{779982E0-4CD1-4FD6-A00B-6014E04522B2}" destId="{D2C0093A-632C-4F4F-AF88-2B58CC16AD54}" srcOrd="0" destOrd="0" presId="urn:microsoft.com/office/officeart/2005/8/layout/cycle5"/>
    <dgm:cxn modelId="{DFCBBCB8-500D-430A-A4A6-DC06BD7A711D}" type="presOf" srcId="{D652E8DD-7D52-47B9-BB5F-22F6441EAF50}" destId="{01D16871-4949-4821-B91C-EB2F2054861D}" srcOrd="0" destOrd="0" presId="urn:microsoft.com/office/officeart/2005/8/layout/cycle5"/>
    <dgm:cxn modelId="{FACA28C4-B6F3-475F-A337-C53511A14D6B}" type="presOf" srcId="{122E3742-4F23-4AFF-A084-312B6ABEEB83}" destId="{5F54344B-8FBB-4276-BF11-7C9EB2B4C275}" srcOrd="0" destOrd="0" presId="urn:microsoft.com/office/officeart/2005/8/layout/cycle5"/>
    <dgm:cxn modelId="{9EAC6AC8-58DE-4599-9B69-4372E3C78233}" type="presOf" srcId="{1F177AD0-AAEC-4FC4-86C5-3A74E70AA550}" destId="{74B99115-4B3C-42E6-B5E6-E24587D76EC0}" srcOrd="0" destOrd="0" presId="urn:microsoft.com/office/officeart/2005/8/layout/cycle5"/>
    <dgm:cxn modelId="{263CA8CB-3948-4580-8F73-98F17193590D}" srcId="{D652E8DD-7D52-47B9-BB5F-22F6441EAF50}" destId="{120DCBCC-6CBA-40BE-9657-75720EDBD991}" srcOrd="1" destOrd="0" parTransId="{AD6A6A96-591A-4809-BB9F-C38E1E59352D}" sibTransId="{0E567C14-CB09-406B-AD23-A1291E5F9D93}"/>
    <dgm:cxn modelId="{DD4ADDD0-752C-4687-920E-7EAA58E6E801}" type="presOf" srcId="{120DCBCC-6CBA-40BE-9657-75720EDBD991}" destId="{EE14E10A-430F-4290-B7AC-CBBDCAC4A182}" srcOrd="0" destOrd="0" presId="urn:microsoft.com/office/officeart/2005/8/layout/cycle5"/>
    <dgm:cxn modelId="{0CA02FD5-1F84-474E-AB58-284457BE8F4D}" srcId="{D652E8DD-7D52-47B9-BB5F-22F6441EAF50}" destId="{122E3742-4F23-4AFF-A084-312B6ABEEB83}" srcOrd="0" destOrd="0" parTransId="{3E1BD65D-F6E6-425A-9AA8-F7772F227C1F}" sibTransId="{78B46D52-FD3A-4245-907E-914674DBC92F}"/>
    <dgm:cxn modelId="{4D979ADB-15DF-486D-8F1A-E37AF815224D}" srcId="{D652E8DD-7D52-47B9-BB5F-22F6441EAF50}" destId="{47AC0049-5364-43C4-B750-DA3268177D29}" srcOrd="2" destOrd="0" parTransId="{B3CDBCDA-641F-41C2-9467-B780ACCCA1B8}" sibTransId="{DA35091D-DAA6-4B61-9B40-6AD3224C94F5}"/>
    <dgm:cxn modelId="{185D8CEA-8D9D-4B2D-A97F-FEE71F852790}" type="presOf" srcId="{78B46D52-FD3A-4245-907E-914674DBC92F}" destId="{9DACA27A-D74E-4170-A95C-D876702F6F48}" srcOrd="0" destOrd="0" presId="urn:microsoft.com/office/officeart/2005/8/layout/cycle5"/>
    <dgm:cxn modelId="{56FAA3F2-1CA1-4AD0-8E61-46B64194CA0C}" type="presOf" srcId="{0E567C14-CB09-406B-AD23-A1291E5F9D93}" destId="{A2DAB7DE-D01D-4CB4-BE71-289520F943A9}" srcOrd="0" destOrd="0" presId="urn:microsoft.com/office/officeart/2005/8/layout/cycle5"/>
    <dgm:cxn modelId="{169575F5-7ECE-453C-805D-D5B3A9FED433}" srcId="{D652E8DD-7D52-47B9-BB5F-22F6441EAF50}" destId="{D02B3C8E-0F26-4572-AC90-B1C2B9C2DC5D}" srcOrd="4" destOrd="0" parTransId="{3CFBBC53-E2E5-4722-A6BD-A9778BC7E08C}" sibTransId="{1F177AD0-AAEC-4FC4-86C5-3A74E70AA550}"/>
    <dgm:cxn modelId="{E08E3B5F-8A97-4775-A71A-2EBC1084E824}" type="presParOf" srcId="{01D16871-4949-4821-B91C-EB2F2054861D}" destId="{5F54344B-8FBB-4276-BF11-7C9EB2B4C275}" srcOrd="0" destOrd="0" presId="urn:microsoft.com/office/officeart/2005/8/layout/cycle5"/>
    <dgm:cxn modelId="{E2DF7B0E-1F76-4429-9880-0B15F5FE22D0}" type="presParOf" srcId="{01D16871-4949-4821-B91C-EB2F2054861D}" destId="{8889E80C-137E-4646-8226-C2A4302CCBF4}" srcOrd="1" destOrd="0" presId="urn:microsoft.com/office/officeart/2005/8/layout/cycle5"/>
    <dgm:cxn modelId="{6150569A-C9A0-4A7D-AA84-484BF64C81E3}" type="presParOf" srcId="{01D16871-4949-4821-B91C-EB2F2054861D}" destId="{9DACA27A-D74E-4170-A95C-D876702F6F48}" srcOrd="2" destOrd="0" presId="urn:microsoft.com/office/officeart/2005/8/layout/cycle5"/>
    <dgm:cxn modelId="{3162D925-B8F9-4DA8-8273-BAF1A630BBBA}" type="presParOf" srcId="{01D16871-4949-4821-B91C-EB2F2054861D}" destId="{EE14E10A-430F-4290-B7AC-CBBDCAC4A182}" srcOrd="3" destOrd="0" presId="urn:microsoft.com/office/officeart/2005/8/layout/cycle5"/>
    <dgm:cxn modelId="{21432039-2F5B-4AE3-B519-56C892A96838}" type="presParOf" srcId="{01D16871-4949-4821-B91C-EB2F2054861D}" destId="{6D429369-3D14-4F6C-9968-53E5E5FFA54C}" srcOrd="4" destOrd="0" presId="urn:microsoft.com/office/officeart/2005/8/layout/cycle5"/>
    <dgm:cxn modelId="{30EBC52F-9606-41E3-91AA-A9397B09EF08}" type="presParOf" srcId="{01D16871-4949-4821-B91C-EB2F2054861D}" destId="{A2DAB7DE-D01D-4CB4-BE71-289520F943A9}" srcOrd="5" destOrd="0" presId="urn:microsoft.com/office/officeart/2005/8/layout/cycle5"/>
    <dgm:cxn modelId="{6354D16C-25AA-4FAE-9057-1053690A82C6}" type="presParOf" srcId="{01D16871-4949-4821-B91C-EB2F2054861D}" destId="{058C94AD-D38A-4E50-90EB-0031C1F894E2}" srcOrd="6" destOrd="0" presId="urn:microsoft.com/office/officeart/2005/8/layout/cycle5"/>
    <dgm:cxn modelId="{67C53F7A-84F0-46ED-B4D0-0307525D8B84}" type="presParOf" srcId="{01D16871-4949-4821-B91C-EB2F2054861D}" destId="{235139F4-F368-448F-B347-6DFC6386D632}" srcOrd="7" destOrd="0" presId="urn:microsoft.com/office/officeart/2005/8/layout/cycle5"/>
    <dgm:cxn modelId="{28FA7715-2D2B-401A-ACFD-417CA33E1466}" type="presParOf" srcId="{01D16871-4949-4821-B91C-EB2F2054861D}" destId="{E43600E2-4556-4F61-B55F-F048F601213E}" srcOrd="8" destOrd="0" presId="urn:microsoft.com/office/officeart/2005/8/layout/cycle5"/>
    <dgm:cxn modelId="{6C06CD61-ECEF-4FA8-880C-4B63BE533E0B}" type="presParOf" srcId="{01D16871-4949-4821-B91C-EB2F2054861D}" destId="{E21B2F03-85B9-4DF1-A002-53B0655FB3C0}" srcOrd="9" destOrd="0" presId="urn:microsoft.com/office/officeart/2005/8/layout/cycle5"/>
    <dgm:cxn modelId="{C16BB34C-149A-4399-9922-D7CAF2ECFD0F}" type="presParOf" srcId="{01D16871-4949-4821-B91C-EB2F2054861D}" destId="{EF4635FC-0E0E-4FB9-A036-45E91735F5A7}" srcOrd="10" destOrd="0" presId="urn:microsoft.com/office/officeart/2005/8/layout/cycle5"/>
    <dgm:cxn modelId="{D366A54C-CB78-4C0F-BE2E-A8DD5DFC1B15}" type="presParOf" srcId="{01D16871-4949-4821-B91C-EB2F2054861D}" destId="{D2C0093A-632C-4F4F-AF88-2B58CC16AD54}" srcOrd="11" destOrd="0" presId="urn:microsoft.com/office/officeart/2005/8/layout/cycle5"/>
    <dgm:cxn modelId="{3CF362E2-9C67-4842-878B-A91BDAA874A1}" type="presParOf" srcId="{01D16871-4949-4821-B91C-EB2F2054861D}" destId="{627B4BD4-84D9-4F48-BC89-ADEA7D622B26}" srcOrd="12" destOrd="0" presId="urn:microsoft.com/office/officeart/2005/8/layout/cycle5"/>
    <dgm:cxn modelId="{87F7D8DD-4D54-4BB4-81B0-A528F9C72B75}" type="presParOf" srcId="{01D16871-4949-4821-B91C-EB2F2054861D}" destId="{59AA22FC-CAC8-497F-8E06-05463A7B3AA5}" srcOrd="13" destOrd="0" presId="urn:microsoft.com/office/officeart/2005/8/layout/cycle5"/>
    <dgm:cxn modelId="{B4EA3C98-4191-487E-8650-CB14D7EB12CF}" type="presParOf" srcId="{01D16871-4949-4821-B91C-EB2F2054861D}" destId="{74B99115-4B3C-42E6-B5E6-E24587D76EC0}" srcOrd="14" destOrd="0" presId="urn:microsoft.com/office/officeart/2005/8/layout/cycle5"/>
  </dgm:cxnLst>
  <dgm:bg>
    <a:solidFill>
      <a:srgbClr val="9ECC82"/>
    </a:solidFill>
  </dgm:bg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63B40A-759C-4282-A06F-C00B026DB7E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BD988E98-9442-4A23-9CBE-409A75FA1399}">
      <dgm:prSet/>
      <dgm:spPr>
        <a:xfrm>
          <a:off x="792034" y="543741"/>
          <a:ext cx="7326585" cy="1083733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hr-HR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Jezik komunikacije i radionica je engleski</a:t>
          </a:r>
        </a:p>
      </dgm:t>
    </dgm:pt>
    <dgm:pt modelId="{5B9314C7-2DEF-4DC5-8FDA-D0FCB1943A24}" type="parTrans" cxnId="{34B1785F-4609-4E5A-B799-DA3D8B39A408}">
      <dgm:prSet/>
      <dgm:spPr/>
      <dgm:t>
        <a:bodyPr/>
        <a:lstStyle/>
        <a:p>
          <a:endParaRPr lang="hr-HR"/>
        </a:p>
      </dgm:t>
    </dgm:pt>
    <dgm:pt modelId="{23ABEC43-961B-48F9-9CDA-93B4EEB7F639}" type="sibTrans" cxnId="{34B1785F-4609-4E5A-B799-DA3D8B39A408}">
      <dgm:prSet/>
      <dgm:spPr>
        <a:xfrm>
          <a:off x="-6172828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hr-HR"/>
        </a:p>
      </dgm:t>
    </dgm:pt>
    <dgm:pt modelId="{5EF51B2A-CE41-4732-A378-39DB08A17418}">
      <dgm:prSet/>
      <dgm:spPr>
        <a:xfrm>
          <a:off x="1066563" y="2153399"/>
          <a:ext cx="7017746" cy="1083733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hr-HR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Times New Roman" panose="02020603050405020304" pitchFamily="18" charset="0"/>
            </a:rPr>
            <a:t>Svaki sudionik mora kratko predstaviti svoju zemlju – može PP prezentacija, slike, hrana</a:t>
          </a:r>
        </a:p>
      </dgm:t>
    </dgm:pt>
    <dgm:pt modelId="{9B8CA272-115A-4693-BE09-A3F59922E35D}" type="parTrans" cxnId="{1BF1978D-9F5C-4C36-B2F1-F6477679CDBE}">
      <dgm:prSet/>
      <dgm:spPr/>
      <dgm:t>
        <a:bodyPr/>
        <a:lstStyle/>
        <a:p>
          <a:endParaRPr lang="hr-HR"/>
        </a:p>
      </dgm:t>
    </dgm:pt>
    <dgm:pt modelId="{40AAE462-D24D-4DD3-B00A-F3FB78E34EBC}" type="sibTrans" cxnId="{1BF1978D-9F5C-4C36-B2F1-F6477679CDBE}">
      <dgm:prSet/>
      <dgm:spPr/>
      <dgm:t>
        <a:bodyPr/>
        <a:lstStyle/>
        <a:p>
          <a:endParaRPr lang="hr-HR"/>
        </a:p>
      </dgm:t>
    </dgm:pt>
    <dgm:pt modelId="{DA61E86C-06AC-4488-B946-BC82649A5EB8}">
      <dgm:prSet/>
      <dgm:spPr>
        <a:xfrm>
          <a:off x="609156" y="3793066"/>
          <a:ext cx="7482337" cy="1083733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hr-HR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Times New Roman" panose="02020603050405020304" pitchFamily="18" charset="0"/>
            </a:rPr>
            <a:t>Treba imati dobar mobitel (pametan telefon)</a:t>
          </a:r>
        </a:p>
      </dgm:t>
    </dgm:pt>
    <dgm:pt modelId="{A993552B-9FDE-4D15-8892-45CFB4363A3D}" type="parTrans" cxnId="{FF107142-7BA7-454A-AD0F-7B41985F10DE}">
      <dgm:prSet/>
      <dgm:spPr/>
      <dgm:t>
        <a:bodyPr/>
        <a:lstStyle/>
        <a:p>
          <a:endParaRPr lang="hr-HR"/>
        </a:p>
      </dgm:t>
    </dgm:pt>
    <dgm:pt modelId="{210B6524-9A69-40A4-B529-980B5E8C8887}" type="sibTrans" cxnId="{FF107142-7BA7-454A-AD0F-7B41985F10DE}">
      <dgm:prSet/>
      <dgm:spPr/>
      <dgm:t>
        <a:bodyPr/>
        <a:lstStyle/>
        <a:p>
          <a:endParaRPr lang="hr-HR"/>
        </a:p>
      </dgm:t>
    </dgm:pt>
    <dgm:pt modelId="{96E39EA3-1A2B-4439-89AB-D446C39842A2}" type="pres">
      <dgm:prSet presAssocID="{3963B40A-759C-4282-A06F-C00B026DB7E4}" presName="Name0" presStyleCnt="0">
        <dgm:presLayoutVars>
          <dgm:chMax val="7"/>
          <dgm:chPref val="7"/>
          <dgm:dir/>
        </dgm:presLayoutVars>
      </dgm:prSet>
      <dgm:spPr/>
    </dgm:pt>
    <dgm:pt modelId="{43B21922-2B29-4F57-A1DB-8A58FABC9174}" type="pres">
      <dgm:prSet presAssocID="{3963B40A-759C-4282-A06F-C00B026DB7E4}" presName="Name1" presStyleCnt="0"/>
      <dgm:spPr/>
    </dgm:pt>
    <dgm:pt modelId="{9C88109E-90C9-4DC1-AA0A-477883E96F0C}" type="pres">
      <dgm:prSet presAssocID="{3963B40A-759C-4282-A06F-C00B026DB7E4}" presName="cycle" presStyleCnt="0"/>
      <dgm:spPr/>
    </dgm:pt>
    <dgm:pt modelId="{7F950D3D-C9E9-46A9-8591-28C9E52A7E23}" type="pres">
      <dgm:prSet presAssocID="{3963B40A-759C-4282-A06F-C00B026DB7E4}" presName="srcNode" presStyleLbl="node1" presStyleIdx="0" presStyleCnt="3"/>
      <dgm:spPr/>
    </dgm:pt>
    <dgm:pt modelId="{91908735-ABC8-40B4-B2D6-4A5039C4783B}" type="pres">
      <dgm:prSet presAssocID="{3963B40A-759C-4282-A06F-C00B026DB7E4}" presName="conn" presStyleLbl="parChTrans1D2" presStyleIdx="0" presStyleCnt="1" custLinFactNeighborX="-1990" custLinFactNeighborY="-1543"/>
      <dgm:spPr/>
    </dgm:pt>
    <dgm:pt modelId="{BD4CD7B1-BA47-4931-8180-28539A37E5EB}" type="pres">
      <dgm:prSet presAssocID="{3963B40A-759C-4282-A06F-C00B026DB7E4}" presName="extraNode" presStyleLbl="node1" presStyleIdx="0" presStyleCnt="3"/>
      <dgm:spPr/>
    </dgm:pt>
    <dgm:pt modelId="{8733150B-AEA4-408C-86F9-F85B1B798103}" type="pres">
      <dgm:prSet presAssocID="{3963B40A-759C-4282-A06F-C00B026DB7E4}" presName="dstNode" presStyleLbl="node1" presStyleIdx="0" presStyleCnt="3"/>
      <dgm:spPr/>
    </dgm:pt>
    <dgm:pt modelId="{2A7D3683-97F5-4A69-8BA3-0D776A580117}" type="pres">
      <dgm:prSet presAssocID="{BD988E98-9442-4A23-9CBE-409A75FA1399}" presName="text_1" presStyleLbl="node1" presStyleIdx="0" presStyleCnt="3" custScaleX="100478" custLinFactNeighborX="5202" custLinFactNeighborY="173">
        <dgm:presLayoutVars>
          <dgm:bulletEnabled val="1"/>
        </dgm:presLayoutVars>
      </dgm:prSet>
      <dgm:spPr/>
    </dgm:pt>
    <dgm:pt modelId="{D41BE7D5-62EC-4BBA-B496-A2A6447A00CE}" type="pres">
      <dgm:prSet presAssocID="{BD988E98-9442-4A23-9CBE-409A75FA1399}" presName="accent_1" presStyleCnt="0"/>
      <dgm:spPr/>
    </dgm:pt>
    <dgm:pt modelId="{F2C03EA4-5FC3-4BCC-AD74-EB785C0418A3}" type="pres">
      <dgm:prSet presAssocID="{BD988E98-9442-4A23-9CBE-409A75FA1399}" presName="accentRepeatNode" presStyleLbl="solidFgAcc1" presStyleIdx="0" presStyleCnt="3"/>
      <dgm:spPr>
        <a:xfrm>
          <a:off x="27126" y="406400"/>
          <a:ext cx="1354666" cy="1354666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2000" r="-2000"/>
          </a:stretch>
        </a:blip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6757C8B2-F62D-47D0-94AA-65931D672FFF}" type="pres">
      <dgm:prSet presAssocID="{5EF51B2A-CE41-4732-A378-39DB08A17418}" presName="text_2" presStyleLbl="node1" presStyleIdx="1" presStyleCnt="3" custScaleX="101739" custLinFactNeighborX="408" custLinFactNeighborY="-1298">
        <dgm:presLayoutVars>
          <dgm:bulletEnabled val="1"/>
        </dgm:presLayoutVars>
      </dgm:prSet>
      <dgm:spPr/>
    </dgm:pt>
    <dgm:pt modelId="{0FB54B0C-77C6-417D-AFE2-E88BC5F861D0}" type="pres">
      <dgm:prSet presAssocID="{5EF51B2A-CE41-4732-A378-39DB08A17418}" presName="accent_2" presStyleCnt="0"/>
      <dgm:spPr/>
    </dgm:pt>
    <dgm:pt modelId="{8BE9C8BC-6654-40CE-991B-8EB1FEE56F02}" type="pres">
      <dgm:prSet presAssocID="{5EF51B2A-CE41-4732-A378-39DB08A17418}" presName="accentRepeatNode" presStyleLbl="solidFgAcc1" presStyleIdx="1" presStyleCnt="3" custScaleX="103780" custScaleY="95062"/>
      <dgm:spPr>
        <a:xfrm>
          <a:off x="395460" y="2065446"/>
          <a:ext cx="1405873" cy="1287773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332E05D2-C886-4823-BB2C-CD710DAF6EA4}" type="pres">
      <dgm:prSet presAssocID="{DA61E86C-06AC-4488-B946-BC82649A5EB8}" presName="text_3" presStyleLbl="node1" presStyleIdx="2" presStyleCnt="3" custScaleX="102614">
        <dgm:presLayoutVars>
          <dgm:bulletEnabled val="1"/>
        </dgm:presLayoutVars>
      </dgm:prSet>
      <dgm:spPr/>
    </dgm:pt>
    <dgm:pt modelId="{96343553-5D74-4615-A330-A6725B6D7D68}" type="pres">
      <dgm:prSet presAssocID="{DA61E86C-06AC-4488-B946-BC82649A5EB8}" presName="accent_3" presStyleCnt="0"/>
      <dgm:spPr/>
    </dgm:pt>
    <dgm:pt modelId="{A439A66C-2C3A-4FB4-9CB1-9B1685ABF4AD}" type="pres">
      <dgm:prSet presAssocID="{DA61E86C-06AC-4488-B946-BC82649A5EB8}" presName="accentRepeatNode" presStyleLbl="solidFgAcc1" presStyleIdx="2" presStyleCnt="3"/>
      <dgm:spPr>
        <a:xfrm>
          <a:off x="27126" y="3657600"/>
          <a:ext cx="1354666" cy="1354666"/>
        </a:xfrm>
        <a:prstGeom prst="ellipse">
          <a:avLst/>
        </a:prstGeom>
        <a:blipFill rotWithShape="0">
          <a:blip xmlns:r="http://schemas.openxmlformats.org/officeDocument/2006/relationships" r:embed="rId3"/>
          <a:srcRect/>
          <a:stretch>
            <a:fillRect l="-1000" r="-1000"/>
          </a:stretch>
        </a:blip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</dgm:ptLst>
  <dgm:cxnLst>
    <dgm:cxn modelId="{77626E14-AC57-464C-89D9-2B77449E038E}" type="presOf" srcId="{3963B40A-759C-4282-A06F-C00B026DB7E4}" destId="{96E39EA3-1A2B-4439-89AB-D446C39842A2}" srcOrd="0" destOrd="0" presId="urn:microsoft.com/office/officeart/2008/layout/VerticalCurvedList"/>
    <dgm:cxn modelId="{76A93618-5D01-442A-ADFE-52B62ECC39A1}" type="presOf" srcId="{BD988E98-9442-4A23-9CBE-409A75FA1399}" destId="{2A7D3683-97F5-4A69-8BA3-0D776A580117}" srcOrd="0" destOrd="0" presId="urn:microsoft.com/office/officeart/2008/layout/VerticalCurvedList"/>
    <dgm:cxn modelId="{34B1785F-4609-4E5A-B799-DA3D8B39A408}" srcId="{3963B40A-759C-4282-A06F-C00B026DB7E4}" destId="{BD988E98-9442-4A23-9CBE-409A75FA1399}" srcOrd="0" destOrd="0" parTransId="{5B9314C7-2DEF-4DC5-8FDA-D0FCB1943A24}" sibTransId="{23ABEC43-961B-48F9-9CDA-93B4EEB7F639}"/>
    <dgm:cxn modelId="{FF107142-7BA7-454A-AD0F-7B41985F10DE}" srcId="{3963B40A-759C-4282-A06F-C00B026DB7E4}" destId="{DA61E86C-06AC-4488-B946-BC82649A5EB8}" srcOrd="2" destOrd="0" parTransId="{A993552B-9FDE-4D15-8892-45CFB4363A3D}" sibTransId="{210B6524-9A69-40A4-B529-980B5E8C8887}"/>
    <dgm:cxn modelId="{69A18C7E-9C49-4AE2-85CC-519348A03361}" type="presOf" srcId="{23ABEC43-961B-48F9-9CDA-93B4EEB7F639}" destId="{91908735-ABC8-40B4-B2D6-4A5039C4783B}" srcOrd="0" destOrd="0" presId="urn:microsoft.com/office/officeart/2008/layout/VerticalCurvedList"/>
    <dgm:cxn modelId="{1BF1978D-9F5C-4C36-B2F1-F6477679CDBE}" srcId="{3963B40A-759C-4282-A06F-C00B026DB7E4}" destId="{5EF51B2A-CE41-4732-A378-39DB08A17418}" srcOrd="1" destOrd="0" parTransId="{9B8CA272-115A-4693-BE09-A3F59922E35D}" sibTransId="{40AAE462-D24D-4DD3-B00A-F3FB78E34EBC}"/>
    <dgm:cxn modelId="{C2A589A0-18AE-4C60-960B-B162A4FABC8D}" type="presOf" srcId="{5EF51B2A-CE41-4732-A378-39DB08A17418}" destId="{6757C8B2-F62D-47D0-94AA-65931D672FFF}" srcOrd="0" destOrd="0" presId="urn:microsoft.com/office/officeart/2008/layout/VerticalCurvedList"/>
    <dgm:cxn modelId="{263F2ED6-8651-4C93-AB9B-AE10CF27C44B}" type="presOf" srcId="{DA61E86C-06AC-4488-B946-BC82649A5EB8}" destId="{332E05D2-C886-4823-BB2C-CD710DAF6EA4}" srcOrd="0" destOrd="0" presId="urn:microsoft.com/office/officeart/2008/layout/VerticalCurvedList"/>
    <dgm:cxn modelId="{85328855-C3CF-4DF9-A338-75292C8C0C74}" type="presParOf" srcId="{96E39EA3-1A2B-4439-89AB-D446C39842A2}" destId="{43B21922-2B29-4F57-A1DB-8A58FABC9174}" srcOrd="0" destOrd="0" presId="urn:microsoft.com/office/officeart/2008/layout/VerticalCurvedList"/>
    <dgm:cxn modelId="{BFF8A8CE-BC91-4DC1-A432-C60B0892336C}" type="presParOf" srcId="{43B21922-2B29-4F57-A1DB-8A58FABC9174}" destId="{9C88109E-90C9-4DC1-AA0A-477883E96F0C}" srcOrd="0" destOrd="0" presId="urn:microsoft.com/office/officeart/2008/layout/VerticalCurvedList"/>
    <dgm:cxn modelId="{510DA72E-BCF6-4A79-82AB-9307C6D499B0}" type="presParOf" srcId="{9C88109E-90C9-4DC1-AA0A-477883E96F0C}" destId="{7F950D3D-C9E9-46A9-8591-28C9E52A7E23}" srcOrd="0" destOrd="0" presId="urn:microsoft.com/office/officeart/2008/layout/VerticalCurvedList"/>
    <dgm:cxn modelId="{257F2B03-C21E-4DA0-B257-5F0EE76BD971}" type="presParOf" srcId="{9C88109E-90C9-4DC1-AA0A-477883E96F0C}" destId="{91908735-ABC8-40B4-B2D6-4A5039C4783B}" srcOrd="1" destOrd="0" presId="urn:microsoft.com/office/officeart/2008/layout/VerticalCurvedList"/>
    <dgm:cxn modelId="{A81EEE1D-B515-401C-9A0B-39F91AB0A1AD}" type="presParOf" srcId="{9C88109E-90C9-4DC1-AA0A-477883E96F0C}" destId="{BD4CD7B1-BA47-4931-8180-28539A37E5EB}" srcOrd="2" destOrd="0" presId="urn:microsoft.com/office/officeart/2008/layout/VerticalCurvedList"/>
    <dgm:cxn modelId="{FE80FBA8-04EF-4773-A9F7-A4F74176A49E}" type="presParOf" srcId="{9C88109E-90C9-4DC1-AA0A-477883E96F0C}" destId="{8733150B-AEA4-408C-86F9-F85B1B798103}" srcOrd="3" destOrd="0" presId="urn:microsoft.com/office/officeart/2008/layout/VerticalCurvedList"/>
    <dgm:cxn modelId="{25A83D57-883B-4CFE-BDE7-411C2FA92EAC}" type="presParOf" srcId="{43B21922-2B29-4F57-A1DB-8A58FABC9174}" destId="{2A7D3683-97F5-4A69-8BA3-0D776A580117}" srcOrd="1" destOrd="0" presId="urn:microsoft.com/office/officeart/2008/layout/VerticalCurvedList"/>
    <dgm:cxn modelId="{DCA389BE-D178-4292-AE9B-EEEDBD7CF538}" type="presParOf" srcId="{43B21922-2B29-4F57-A1DB-8A58FABC9174}" destId="{D41BE7D5-62EC-4BBA-B496-A2A6447A00CE}" srcOrd="2" destOrd="0" presId="urn:microsoft.com/office/officeart/2008/layout/VerticalCurvedList"/>
    <dgm:cxn modelId="{8465BF71-E17B-467F-A13C-B0B164826371}" type="presParOf" srcId="{D41BE7D5-62EC-4BBA-B496-A2A6447A00CE}" destId="{F2C03EA4-5FC3-4BCC-AD74-EB785C0418A3}" srcOrd="0" destOrd="0" presId="urn:microsoft.com/office/officeart/2008/layout/VerticalCurvedList"/>
    <dgm:cxn modelId="{C9B05281-1071-4D7B-869E-1C59F77ED18C}" type="presParOf" srcId="{43B21922-2B29-4F57-A1DB-8A58FABC9174}" destId="{6757C8B2-F62D-47D0-94AA-65931D672FFF}" srcOrd="3" destOrd="0" presId="urn:microsoft.com/office/officeart/2008/layout/VerticalCurvedList"/>
    <dgm:cxn modelId="{B5C8198D-1A50-4187-BD29-297F16B20BC8}" type="presParOf" srcId="{43B21922-2B29-4F57-A1DB-8A58FABC9174}" destId="{0FB54B0C-77C6-417D-AFE2-E88BC5F861D0}" srcOrd="4" destOrd="0" presId="urn:microsoft.com/office/officeart/2008/layout/VerticalCurvedList"/>
    <dgm:cxn modelId="{002415D0-E391-4A8A-9F5B-EF9241D8AAF6}" type="presParOf" srcId="{0FB54B0C-77C6-417D-AFE2-E88BC5F861D0}" destId="{8BE9C8BC-6654-40CE-991B-8EB1FEE56F02}" srcOrd="0" destOrd="0" presId="urn:microsoft.com/office/officeart/2008/layout/VerticalCurvedList"/>
    <dgm:cxn modelId="{229481CE-627C-4519-8E01-9C7B5C5E9194}" type="presParOf" srcId="{43B21922-2B29-4F57-A1DB-8A58FABC9174}" destId="{332E05D2-C886-4823-BB2C-CD710DAF6EA4}" srcOrd="5" destOrd="0" presId="urn:microsoft.com/office/officeart/2008/layout/VerticalCurvedList"/>
    <dgm:cxn modelId="{43E9A7AE-9E76-477C-BC26-202A6364AEFA}" type="presParOf" srcId="{43B21922-2B29-4F57-A1DB-8A58FABC9174}" destId="{96343553-5D74-4615-A330-A6725B6D7D68}" srcOrd="6" destOrd="0" presId="urn:microsoft.com/office/officeart/2008/layout/VerticalCurvedList"/>
    <dgm:cxn modelId="{46D2A2F2-D36F-4174-9F29-C9882C44F171}" type="presParOf" srcId="{96343553-5D74-4615-A330-A6725B6D7D68}" destId="{A439A66C-2C3A-4FB4-9CB1-9B1685ABF4AD}" srcOrd="0" destOrd="0" presId="urn:microsoft.com/office/officeart/2008/layout/VerticalCurvedList"/>
  </dgm:cxnLst>
  <dgm:bg>
    <a:solidFill>
      <a:schemeClr val="accent4">
        <a:lumMod val="60000"/>
        <a:lumOff val="40000"/>
      </a:schemeClr>
    </a:solidFill>
  </dgm:bg>
  <dgm:whole>
    <a:ln>
      <a:solidFill>
        <a:schemeClr val="accent1">
          <a:lumMod val="50000"/>
        </a:schemeClr>
      </a:solidFill>
    </a:ln>
  </dgm:whole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060515-BC19-4796-8569-27B5557924AE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3BC243BB-1807-4D57-BDC1-03A038BD0CFF}">
      <dgm:prSet phldrT="[Tekst]" custT="1"/>
      <dgm:spPr>
        <a:solidFill>
          <a:schemeClr val="bg1">
            <a:lumMod val="95000"/>
          </a:schemeClr>
        </a:solidFill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hr-HR" sz="2800" b="1" dirty="0"/>
            <a:t>UV, ŽSV, RS</a:t>
          </a:r>
        </a:p>
      </dgm:t>
    </dgm:pt>
    <dgm:pt modelId="{4FDB028F-E1BD-4D28-AD97-738A84EF67B2}" type="parTrans" cxnId="{E0662EB7-B866-481C-8BA4-F9CCE6956544}">
      <dgm:prSet/>
      <dgm:spPr/>
      <dgm:t>
        <a:bodyPr/>
        <a:lstStyle/>
        <a:p>
          <a:endParaRPr lang="hr-HR" sz="2400"/>
        </a:p>
      </dgm:t>
    </dgm:pt>
    <dgm:pt modelId="{753C5A5D-49FB-4E78-A19C-AF02BA202C49}" type="sibTrans" cxnId="{E0662EB7-B866-481C-8BA4-F9CCE6956544}">
      <dgm:prSet/>
      <dgm:spPr/>
      <dgm:t>
        <a:bodyPr/>
        <a:lstStyle/>
        <a:p>
          <a:endParaRPr lang="hr-HR" sz="2400"/>
        </a:p>
      </dgm:t>
    </dgm:pt>
    <dgm:pt modelId="{FE70CBC2-73FD-4B3F-8DAB-7AA9A3A716B4}">
      <dgm:prSet phldrT="[Teks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hr-HR" sz="2400" b="1" dirty="0" err="1"/>
            <a:t>Hj</a:t>
          </a:r>
          <a:r>
            <a:rPr lang="hr-HR" sz="2400" b="1" dirty="0"/>
            <a:t>-filmska skupina</a:t>
          </a:r>
          <a:r>
            <a:rPr lang="hr-HR" sz="2400" dirty="0"/>
            <a:t>-video na </a:t>
          </a:r>
          <a:r>
            <a:rPr lang="hr-HR" sz="2400" dirty="0" err="1"/>
            <a:t>eTwin</a:t>
          </a:r>
          <a:r>
            <a:rPr lang="hr-HR" sz="2400" dirty="0"/>
            <a:t>.                                                   -koristiti digitalnu </a:t>
          </a:r>
          <a:r>
            <a:rPr lang="hr-HR" sz="2400" dirty="0" err="1"/>
            <a:t>tehn</a:t>
          </a:r>
          <a:r>
            <a:rPr lang="hr-HR" sz="2400" dirty="0"/>
            <a:t>.,                                                     -izrađivati svoje vizualne sadržaje,                                       -pred. 5.r. o on line sadržajima,                                 -stavljati sve o darovitima na internet</a:t>
          </a:r>
        </a:p>
      </dgm:t>
    </dgm:pt>
    <dgm:pt modelId="{3ED97992-0A14-4D38-89A9-100395F36041}" type="parTrans" cxnId="{FA894E25-9E4E-4676-A794-D4BC0A853870}">
      <dgm:prSet/>
      <dgm:spPr/>
      <dgm:t>
        <a:bodyPr/>
        <a:lstStyle/>
        <a:p>
          <a:endParaRPr lang="hr-HR" sz="2400"/>
        </a:p>
      </dgm:t>
    </dgm:pt>
    <dgm:pt modelId="{5DFFBD96-6B5F-4D9C-B004-1F832147EABA}" type="sibTrans" cxnId="{FA894E25-9E4E-4676-A794-D4BC0A853870}">
      <dgm:prSet/>
      <dgm:spPr/>
      <dgm:t>
        <a:bodyPr/>
        <a:lstStyle/>
        <a:p>
          <a:endParaRPr lang="hr-HR" sz="2400"/>
        </a:p>
      </dgm:t>
    </dgm:pt>
    <dgm:pt modelId="{DAE72149-2E54-4EAF-B6ED-CE4E4C627D82}">
      <dgm:prSet phldrT="[Teks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r>
            <a:rPr lang="hr-HR" sz="2400" b="1" dirty="0" err="1"/>
            <a:t>Hj</a:t>
          </a:r>
          <a:r>
            <a:rPr lang="hr-HR" sz="2400" dirty="0"/>
            <a:t>-INA- </a:t>
          </a:r>
          <a:r>
            <a:rPr lang="hr-HR" sz="2400" b="1" dirty="0"/>
            <a:t>debatna skupina </a:t>
          </a:r>
          <a:r>
            <a:rPr lang="hr-HR" sz="2400" dirty="0"/>
            <a:t>i </a:t>
          </a:r>
          <a:r>
            <a:rPr lang="hr-HR" sz="2400" dirty="0" err="1"/>
            <a:t>natj</a:t>
          </a:r>
          <a:r>
            <a:rPr lang="hr-HR" sz="2400" dirty="0"/>
            <a:t>.,                              -napraviti video o </a:t>
          </a:r>
          <a:r>
            <a:rPr lang="hr-HR" sz="2400" dirty="0" err="1"/>
            <a:t>eduk</a:t>
          </a:r>
          <a:r>
            <a:rPr lang="hr-HR" sz="2400" dirty="0"/>
            <a:t>. i zemlji i staviti na </a:t>
          </a:r>
          <a:r>
            <a:rPr lang="hr-HR" sz="2400" dirty="0" err="1"/>
            <a:t>eTwin</a:t>
          </a:r>
          <a:r>
            <a:rPr lang="hr-HR" sz="2400" dirty="0"/>
            <a:t>.,</a:t>
          </a:r>
          <a:r>
            <a:rPr lang="hr-H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                                                                                            1 radionica s roditeljima (o poticanju kritičkog razmišljanja)</a:t>
          </a:r>
          <a:endParaRPr lang="hr-HR" sz="2400" dirty="0"/>
        </a:p>
      </dgm:t>
    </dgm:pt>
    <dgm:pt modelId="{F7D8AA78-74F9-4B9D-A8DC-526AD3BA82A7}" type="parTrans" cxnId="{7D76AC27-E29B-44C1-9742-DF57715AAB7A}">
      <dgm:prSet/>
      <dgm:spPr/>
      <dgm:t>
        <a:bodyPr/>
        <a:lstStyle/>
        <a:p>
          <a:endParaRPr lang="hr-HR" sz="2400"/>
        </a:p>
      </dgm:t>
    </dgm:pt>
    <dgm:pt modelId="{6365BDC8-139A-424A-8FC3-5EA9E1A2705D}" type="sibTrans" cxnId="{7D76AC27-E29B-44C1-9742-DF57715AAB7A}">
      <dgm:prSet/>
      <dgm:spPr/>
      <dgm:t>
        <a:bodyPr/>
        <a:lstStyle/>
        <a:p>
          <a:endParaRPr lang="hr-HR" sz="2400"/>
        </a:p>
      </dgm:t>
    </dgm:pt>
    <dgm:pt modelId="{3D0626F6-35AD-4D28-9BE6-69B7869989C3}">
      <dgm:prSet phldrT="[Teks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pPr>
            <a:lnSpc>
              <a:spcPct val="100000"/>
            </a:lnSpc>
          </a:pPr>
          <a:r>
            <a:rPr lang="hr-HR" sz="2400" b="1" dirty="0" err="1"/>
            <a:t>Knjiž</a:t>
          </a:r>
          <a:r>
            <a:rPr lang="hr-HR" sz="2400" dirty="0"/>
            <a:t>.-</a:t>
          </a:r>
          <a:r>
            <a:rPr lang="hr-HR" sz="2400" b="1" i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radionica kreativnosti za darovite </a:t>
          </a:r>
          <a:r>
            <a:rPr lang="hr-H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(30 sati) -pisati članke o projektu i objavljivati                           -Predavanje na aktivu </a:t>
          </a:r>
          <a:r>
            <a:rPr lang="hr-HR" sz="2400" dirty="0" err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pr.gr.predmeta</a:t>
          </a:r>
          <a:r>
            <a:rPr lang="hr-H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o poboljšanju </a:t>
          </a:r>
          <a:r>
            <a:rPr lang="hr-HR" sz="2400" dirty="0" err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kurikula</a:t>
          </a:r>
          <a:r>
            <a:rPr lang="hr-H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iz B,K,F. -</a:t>
          </a:r>
          <a:r>
            <a:rPr lang="hr-HR" sz="2400" dirty="0" err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Radion</a:t>
          </a:r>
          <a:r>
            <a:rPr lang="hr-H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. rješavanja problema koristeći tehnike kreativnog razmišljanja za učenike 5.i 6.r.</a:t>
          </a:r>
          <a:endParaRPr lang="hr-HR" sz="2400" dirty="0"/>
        </a:p>
      </dgm:t>
    </dgm:pt>
    <dgm:pt modelId="{DCE8AC58-9004-495C-B64E-E884BE95B811}" type="parTrans" cxnId="{4DB37C0E-ECEE-4395-AA81-A5CD2143ABCF}">
      <dgm:prSet/>
      <dgm:spPr/>
      <dgm:t>
        <a:bodyPr/>
        <a:lstStyle/>
        <a:p>
          <a:endParaRPr lang="hr-HR" sz="2400"/>
        </a:p>
      </dgm:t>
    </dgm:pt>
    <dgm:pt modelId="{DD853937-968C-4812-98AD-4D196926292C}" type="sibTrans" cxnId="{4DB37C0E-ECEE-4395-AA81-A5CD2143ABCF}">
      <dgm:prSet/>
      <dgm:spPr/>
      <dgm:t>
        <a:bodyPr/>
        <a:lstStyle/>
        <a:p>
          <a:endParaRPr lang="hr-HR" sz="2400"/>
        </a:p>
      </dgm:t>
    </dgm:pt>
    <dgm:pt modelId="{4FA1CAC5-6BB2-4199-8FB3-A121EEA8295B}">
      <dgm:prSet phldrT="[Teks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39700" h="139700" prst="divot"/>
        </a:sp3d>
      </dgm:spPr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hr-HR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M</a:t>
          </a:r>
          <a:r>
            <a:rPr lang="hr-HR" sz="2400" b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-Min. 4 sata na otvorenom  </a:t>
          </a:r>
          <a:r>
            <a:rPr lang="hr-H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(1 u svakom god. dobu) s bio/</a:t>
          </a:r>
          <a:r>
            <a:rPr lang="hr-HR" sz="2400" dirty="0" err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prir</a:t>
          </a:r>
          <a:r>
            <a:rPr lang="hr-H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/</a:t>
          </a:r>
          <a:r>
            <a:rPr lang="hr-HR" sz="2400" dirty="0" err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kem</a:t>
          </a:r>
          <a:r>
            <a:rPr lang="hr-H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/</a:t>
          </a:r>
          <a:r>
            <a:rPr lang="hr-HR" sz="2400" dirty="0" err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fiz</a:t>
          </a:r>
          <a:r>
            <a:rPr lang="hr-H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                                          -Radionica na aktivu prirodoslovaca o učionici na otvorenom                                          -1 </a:t>
          </a:r>
          <a:r>
            <a:rPr lang="hr-HR" sz="2400" dirty="0" err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eTwinning</a:t>
          </a:r>
          <a:r>
            <a:rPr lang="hr-H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projekt                                                                 -Uvrstiti iskustveno učenje u nastavu M 8</a:t>
          </a:r>
          <a:endParaRPr lang="hr-HR" sz="2400" dirty="0"/>
        </a:p>
      </dgm:t>
    </dgm:pt>
    <dgm:pt modelId="{2ED2A150-AE1E-4ECE-AF8A-26874A115DD0}" type="parTrans" cxnId="{7C4EBBAA-D630-4A39-A042-C7D7167DAF09}">
      <dgm:prSet/>
      <dgm:spPr/>
      <dgm:t>
        <a:bodyPr/>
        <a:lstStyle/>
        <a:p>
          <a:endParaRPr lang="hr-HR" sz="2400"/>
        </a:p>
      </dgm:t>
    </dgm:pt>
    <dgm:pt modelId="{4F02B03B-C12B-4254-BD20-3E10D91A4EC3}" type="sibTrans" cxnId="{7C4EBBAA-D630-4A39-A042-C7D7167DAF09}">
      <dgm:prSet/>
      <dgm:spPr/>
      <dgm:t>
        <a:bodyPr/>
        <a:lstStyle/>
        <a:p>
          <a:endParaRPr lang="hr-HR" sz="2400"/>
        </a:p>
      </dgm:t>
    </dgm:pt>
    <dgm:pt modelId="{4F6FD6C0-95D8-49FF-954E-63F952D2366F}">
      <dgm:prSet/>
      <dgm:spPr/>
      <dgm:t>
        <a:bodyPr/>
        <a:lstStyle/>
        <a:p>
          <a:endParaRPr lang="hr-HR"/>
        </a:p>
      </dgm:t>
    </dgm:pt>
    <dgm:pt modelId="{E36C9402-D3B9-4BA3-BF0D-21EE05B6B0BE}" type="parTrans" cxnId="{FCE64071-1084-4EDF-8815-60DBD421B703}">
      <dgm:prSet/>
      <dgm:spPr/>
      <dgm:t>
        <a:bodyPr/>
        <a:lstStyle/>
        <a:p>
          <a:endParaRPr lang="hr-HR"/>
        </a:p>
      </dgm:t>
    </dgm:pt>
    <dgm:pt modelId="{8917DD10-9A5B-4257-B6EE-4072DDB9047E}" type="sibTrans" cxnId="{FCE64071-1084-4EDF-8815-60DBD421B703}">
      <dgm:prSet/>
      <dgm:spPr/>
      <dgm:t>
        <a:bodyPr/>
        <a:lstStyle/>
        <a:p>
          <a:endParaRPr lang="hr-HR"/>
        </a:p>
      </dgm:t>
    </dgm:pt>
    <dgm:pt modelId="{44C42408-583D-4838-8E17-160D8CC2DB05}" type="pres">
      <dgm:prSet presAssocID="{A6060515-BC19-4796-8569-27B5557924AE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7E4BCB0-62E4-4D84-9A3E-0E7ED5CC271A}" type="pres">
      <dgm:prSet presAssocID="{A6060515-BC19-4796-8569-27B5557924AE}" presName="matrix" presStyleCnt="0"/>
      <dgm:spPr>
        <a:scene3d>
          <a:camera prst="orthographicFront"/>
          <a:lightRig rig="threePt" dir="t"/>
        </a:scene3d>
        <a:sp3d>
          <a:bevelT w="139700" h="139700" prst="divot"/>
        </a:sp3d>
      </dgm:spPr>
    </dgm:pt>
    <dgm:pt modelId="{DF42CCFE-D61D-4C1B-98FF-EB67D25F2189}" type="pres">
      <dgm:prSet presAssocID="{A6060515-BC19-4796-8569-27B5557924AE}" presName="tile1" presStyleLbl="node1" presStyleIdx="0" presStyleCnt="4" custScaleY="97280" custLinFactNeighborX="0" custLinFactNeighborY="1862"/>
      <dgm:spPr/>
    </dgm:pt>
    <dgm:pt modelId="{0CEF83CB-6FC1-4968-AE8D-12276C2E713D}" type="pres">
      <dgm:prSet presAssocID="{A6060515-BC19-4796-8569-27B5557924AE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A9DDE39-C5AD-4EB1-B65A-CF025D6EE634}" type="pres">
      <dgm:prSet presAssocID="{A6060515-BC19-4796-8569-27B5557924AE}" presName="tile2" presStyleLbl="node1" presStyleIdx="1" presStyleCnt="4" custScaleY="95458" custLinFactNeighborX="1934" custLinFactNeighborY="997"/>
      <dgm:spPr/>
    </dgm:pt>
    <dgm:pt modelId="{03A0A032-C614-4085-8DBD-B7452C7CA6AE}" type="pres">
      <dgm:prSet presAssocID="{A6060515-BC19-4796-8569-27B5557924AE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9CAD77A-BB6C-43A9-9D21-2F3C06B944D6}" type="pres">
      <dgm:prSet presAssocID="{A6060515-BC19-4796-8569-27B5557924AE}" presName="tile3" presStyleLbl="node1" presStyleIdx="2" presStyleCnt="4" custLinFactNeighborX="0" custLinFactNeighborY="-56"/>
      <dgm:spPr/>
    </dgm:pt>
    <dgm:pt modelId="{06CF0B82-069D-4A44-870A-639F9ED53954}" type="pres">
      <dgm:prSet presAssocID="{A6060515-BC19-4796-8569-27B5557924AE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1C04FAD-321F-44E8-B8E5-2C6E8D7B60D4}" type="pres">
      <dgm:prSet presAssocID="{A6060515-BC19-4796-8569-27B5557924AE}" presName="tile4" presStyleLbl="node1" presStyleIdx="3" presStyleCnt="4" custScaleY="102727" custLinFactNeighborX="1693" custLinFactNeighborY="-809"/>
      <dgm:spPr/>
    </dgm:pt>
    <dgm:pt modelId="{1C7B3C65-45F1-45EC-BE95-1F4D194D46ED}" type="pres">
      <dgm:prSet presAssocID="{A6060515-BC19-4796-8569-27B5557924AE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1EFDC547-8704-4D3F-B9A2-1223A8516D90}" type="pres">
      <dgm:prSet presAssocID="{A6060515-BC19-4796-8569-27B5557924AE}" presName="centerTile" presStyleLbl="fgShp" presStyleIdx="0" presStyleCnt="1" custScaleX="103480" custScaleY="74691">
        <dgm:presLayoutVars>
          <dgm:chMax val="0"/>
          <dgm:chPref val="0"/>
        </dgm:presLayoutVars>
      </dgm:prSet>
      <dgm:spPr/>
    </dgm:pt>
  </dgm:ptLst>
  <dgm:cxnLst>
    <dgm:cxn modelId="{5A245700-06F4-4E1C-9F59-90EE17028310}" type="presOf" srcId="{3BC243BB-1807-4D57-BDC1-03A038BD0CFF}" destId="{1EFDC547-8704-4D3F-B9A2-1223A8516D90}" srcOrd="0" destOrd="0" presId="urn:microsoft.com/office/officeart/2005/8/layout/matrix1"/>
    <dgm:cxn modelId="{18499B0A-4CA6-4873-84E1-62B4B4DFA7F3}" type="presOf" srcId="{DAE72149-2E54-4EAF-B6ED-CE4E4C627D82}" destId="{5A9DDE39-C5AD-4EB1-B65A-CF025D6EE634}" srcOrd="0" destOrd="0" presId="urn:microsoft.com/office/officeart/2005/8/layout/matrix1"/>
    <dgm:cxn modelId="{4DB37C0E-ECEE-4395-AA81-A5CD2143ABCF}" srcId="{3BC243BB-1807-4D57-BDC1-03A038BD0CFF}" destId="{3D0626F6-35AD-4D28-9BE6-69B7869989C3}" srcOrd="2" destOrd="0" parTransId="{DCE8AC58-9004-495C-B64E-E884BE95B811}" sibTransId="{DD853937-968C-4812-98AD-4D196926292C}"/>
    <dgm:cxn modelId="{48622121-A829-4E55-9BC0-C8BB85569B68}" type="presOf" srcId="{3D0626F6-35AD-4D28-9BE6-69B7869989C3}" destId="{06CF0B82-069D-4A44-870A-639F9ED53954}" srcOrd="1" destOrd="0" presId="urn:microsoft.com/office/officeart/2005/8/layout/matrix1"/>
    <dgm:cxn modelId="{FA894E25-9E4E-4676-A794-D4BC0A853870}" srcId="{3BC243BB-1807-4D57-BDC1-03A038BD0CFF}" destId="{FE70CBC2-73FD-4B3F-8DAB-7AA9A3A716B4}" srcOrd="0" destOrd="0" parTransId="{3ED97992-0A14-4D38-89A9-100395F36041}" sibTransId="{5DFFBD96-6B5F-4D9C-B004-1F832147EABA}"/>
    <dgm:cxn modelId="{7D76AC27-E29B-44C1-9742-DF57715AAB7A}" srcId="{3BC243BB-1807-4D57-BDC1-03A038BD0CFF}" destId="{DAE72149-2E54-4EAF-B6ED-CE4E4C627D82}" srcOrd="1" destOrd="0" parTransId="{F7D8AA78-74F9-4B9D-A8DC-526AD3BA82A7}" sibTransId="{6365BDC8-139A-424A-8FC3-5EA9E1A2705D}"/>
    <dgm:cxn modelId="{85C5E527-CB0C-4190-AD39-C75FFAD33CEC}" type="presOf" srcId="{DAE72149-2E54-4EAF-B6ED-CE4E4C627D82}" destId="{03A0A032-C614-4085-8DBD-B7452C7CA6AE}" srcOrd="1" destOrd="0" presId="urn:microsoft.com/office/officeart/2005/8/layout/matrix1"/>
    <dgm:cxn modelId="{7F302635-0846-4714-860E-5CF6BF69795F}" type="presOf" srcId="{A6060515-BC19-4796-8569-27B5557924AE}" destId="{44C42408-583D-4838-8E17-160D8CC2DB05}" srcOrd="0" destOrd="0" presId="urn:microsoft.com/office/officeart/2005/8/layout/matrix1"/>
    <dgm:cxn modelId="{686EA449-C23B-43C4-8718-D288AACFF2F9}" type="presOf" srcId="{4FA1CAC5-6BB2-4199-8FB3-A121EEA8295B}" destId="{1C7B3C65-45F1-45EC-BE95-1F4D194D46ED}" srcOrd="1" destOrd="0" presId="urn:microsoft.com/office/officeart/2005/8/layout/matrix1"/>
    <dgm:cxn modelId="{FCE64071-1084-4EDF-8815-60DBD421B703}" srcId="{3BC243BB-1807-4D57-BDC1-03A038BD0CFF}" destId="{4F6FD6C0-95D8-49FF-954E-63F952D2366F}" srcOrd="4" destOrd="0" parTransId="{E36C9402-D3B9-4BA3-BF0D-21EE05B6B0BE}" sibTransId="{8917DD10-9A5B-4257-B6EE-4072DDB9047E}"/>
    <dgm:cxn modelId="{1E4BA473-413D-439F-8911-2AC738AB19AE}" type="presOf" srcId="{FE70CBC2-73FD-4B3F-8DAB-7AA9A3A716B4}" destId="{DF42CCFE-D61D-4C1B-98FF-EB67D25F2189}" srcOrd="0" destOrd="0" presId="urn:microsoft.com/office/officeart/2005/8/layout/matrix1"/>
    <dgm:cxn modelId="{5C3C8598-1FAE-4822-A146-2F25B8120D03}" type="presOf" srcId="{4FA1CAC5-6BB2-4199-8FB3-A121EEA8295B}" destId="{B1C04FAD-321F-44E8-B8E5-2C6E8D7B60D4}" srcOrd="0" destOrd="0" presId="urn:microsoft.com/office/officeart/2005/8/layout/matrix1"/>
    <dgm:cxn modelId="{D0910CA5-F60B-428F-90EE-95D007838EDB}" type="presOf" srcId="{3D0626F6-35AD-4D28-9BE6-69B7869989C3}" destId="{19CAD77A-BB6C-43A9-9D21-2F3C06B944D6}" srcOrd="0" destOrd="0" presId="urn:microsoft.com/office/officeart/2005/8/layout/matrix1"/>
    <dgm:cxn modelId="{7C4EBBAA-D630-4A39-A042-C7D7167DAF09}" srcId="{3BC243BB-1807-4D57-BDC1-03A038BD0CFF}" destId="{4FA1CAC5-6BB2-4199-8FB3-A121EEA8295B}" srcOrd="3" destOrd="0" parTransId="{2ED2A150-AE1E-4ECE-AF8A-26874A115DD0}" sibTransId="{4F02B03B-C12B-4254-BD20-3E10D91A4EC3}"/>
    <dgm:cxn modelId="{E0662EB7-B866-481C-8BA4-F9CCE6956544}" srcId="{A6060515-BC19-4796-8569-27B5557924AE}" destId="{3BC243BB-1807-4D57-BDC1-03A038BD0CFF}" srcOrd="0" destOrd="0" parTransId="{4FDB028F-E1BD-4D28-AD97-738A84EF67B2}" sibTransId="{753C5A5D-49FB-4E78-A19C-AF02BA202C49}"/>
    <dgm:cxn modelId="{E768EFDE-C2C5-41B2-B61D-E075DDA19DDF}" type="presOf" srcId="{FE70CBC2-73FD-4B3F-8DAB-7AA9A3A716B4}" destId="{0CEF83CB-6FC1-4968-AE8D-12276C2E713D}" srcOrd="1" destOrd="0" presId="urn:microsoft.com/office/officeart/2005/8/layout/matrix1"/>
    <dgm:cxn modelId="{FC136107-4906-4CA3-B137-33B994D869C9}" type="presParOf" srcId="{44C42408-583D-4838-8E17-160D8CC2DB05}" destId="{87E4BCB0-62E4-4D84-9A3E-0E7ED5CC271A}" srcOrd="0" destOrd="0" presId="urn:microsoft.com/office/officeart/2005/8/layout/matrix1"/>
    <dgm:cxn modelId="{89128C39-072C-4972-8E42-500E7ABEAFF2}" type="presParOf" srcId="{87E4BCB0-62E4-4D84-9A3E-0E7ED5CC271A}" destId="{DF42CCFE-D61D-4C1B-98FF-EB67D25F2189}" srcOrd="0" destOrd="0" presId="urn:microsoft.com/office/officeart/2005/8/layout/matrix1"/>
    <dgm:cxn modelId="{674475FA-EDCC-4B24-B502-04946165BC39}" type="presParOf" srcId="{87E4BCB0-62E4-4D84-9A3E-0E7ED5CC271A}" destId="{0CEF83CB-6FC1-4968-AE8D-12276C2E713D}" srcOrd="1" destOrd="0" presId="urn:microsoft.com/office/officeart/2005/8/layout/matrix1"/>
    <dgm:cxn modelId="{F38CE287-D276-4193-BFFF-430449A919AB}" type="presParOf" srcId="{87E4BCB0-62E4-4D84-9A3E-0E7ED5CC271A}" destId="{5A9DDE39-C5AD-4EB1-B65A-CF025D6EE634}" srcOrd="2" destOrd="0" presId="urn:microsoft.com/office/officeart/2005/8/layout/matrix1"/>
    <dgm:cxn modelId="{8075071F-3B5B-424B-BCAA-CCBC019AB443}" type="presParOf" srcId="{87E4BCB0-62E4-4D84-9A3E-0E7ED5CC271A}" destId="{03A0A032-C614-4085-8DBD-B7452C7CA6AE}" srcOrd="3" destOrd="0" presId="urn:microsoft.com/office/officeart/2005/8/layout/matrix1"/>
    <dgm:cxn modelId="{1A6FB4F7-48FA-4C2F-8889-23FF4A6CC2F0}" type="presParOf" srcId="{87E4BCB0-62E4-4D84-9A3E-0E7ED5CC271A}" destId="{19CAD77A-BB6C-43A9-9D21-2F3C06B944D6}" srcOrd="4" destOrd="0" presId="urn:microsoft.com/office/officeart/2005/8/layout/matrix1"/>
    <dgm:cxn modelId="{48B955C0-C42A-4165-8207-AB1A96266871}" type="presParOf" srcId="{87E4BCB0-62E4-4D84-9A3E-0E7ED5CC271A}" destId="{06CF0B82-069D-4A44-870A-639F9ED53954}" srcOrd="5" destOrd="0" presId="urn:microsoft.com/office/officeart/2005/8/layout/matrix1"/>
    <dgm:cxn modelId="{B33404CB-2137-4978-81F1-7FE1D91CC7F7}" type="presParOf" srcId="{87E4BCB0-62E4-4D84-9A3E-0E7ED5CC271A}" destId="{B1C04FAD-321F-44E8-B8E5-2C6E8D7B60D4}" srcOrd="6" destOrd="0" presId="urn:microsoft.com/office/officeart/2005/8/layout/matrix1"/>
    <dgm:cxn modelId="{4850E908-CE91-4ECE-A33E-E9D691EF0DA9}" type="presParOf" srcId="{87E4BCB0-62E4-4D84-9A3E-0E7ED5CC271A}" destId="{1C7B3C65-45F1-45EC-BE95-1F4D194D46ED}" srcOrd="7" destOrd="0" presId="urn:microsoft.com/office/officeart/2005/8/layout/matrix1"/>
    <dgm:cxn modelId="{3EE2017D-BCA0-4E27-830B-6E26AD934AE0}" type="presParOf" srcId="{44C42408-583D-4838-8E17-160D8CC2DB05}" destId="{1EFDC547-8704-4D3F-B9A2-1223A8516D9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59E570B-0DD6-415E-A1F3-6F0CED398AB3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5F34143C-895E-40D3-91D7-821F0B2A979C}">
      <dgm:prSet phldrT="[Tekst]" custT="1"/>
      <dgm:spPr>
        <a:solidFill>
          <a:schemeClr val="accent6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hr-HR" sz="2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EJ- </a:t>
          </a:r>
          <a:r>
            <a:rPr lang="hr-HR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INA–</a:t>
          </a:r>
          <a:r>
            <a:rPr lang="hr-HR" sz="2800" i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hr-HR" sz="2800" b="1" i="1" dirty="0" err="1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spelling</a:t>
          </a:r>
          <a:r>
            <a:rPr lang="hr-HR" sz="2800" b="1" i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hr-HR" sz="2800" b="1" i="1" dirty="0" err="1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team</a:t>
          </a:r>
          <a:r>
            <a:rPr lang="hr-HR" sz="2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hr-HR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i </a:t>
          </a:r>
          <a:r>
            <a:rPr lang="hr-HR" sz="2800" dirty="0" err="1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natj</a:t>
          </a:r>
          <a:r>
            <a:rPr lang="hr-HR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.,                                             -1 </a:t>
          </a:r>
          <a:r>
            <a:rPr lang="hr-HR" sz="2800" dirty="0" err="1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eTwinning</a:t>
          </a:r>
          <a:r>
            <a:rPr lang="hr-HR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projekt,                            -Skype razgovor,                                                       -Team </a:t>
          </a:r>
          <a:r>
            <a:rPr lang="hr-HR" sz="2800" dirty="0" err="1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building</a:t>
          </a:r>
          <a:r>
            <a:rPr lang="hr-HR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UV i SR,                             -</a:t>
          </a:r>
          <a:r>
            <a:rPr lang="hr-HR" sz="2800" dirty="0" err="1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radion.roditeljima</a:t>
          </a:r>
          <a:r>
            <a:rPr lang="hr-HR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o motiv.</a:t>
          </a:r>
          <a:endParaRPr lang="hr-HR" sz="2800" dirty="0">
            <a:solidFill>
              <a:schemeClr val="tx1"/>
            </a:solidFill>
          </a:endParaRPr>
        </a:p>
      </dgm:t>
    </dgm:pt>
    <dgm:pt modelId="{6C7945DE-2C09-4297-ADA8-5A986809CCEA}" type="parTrans" cxnId="{7CE50727-FC6E-4D1C-B12F-AFBF50C67E15}">
      <dgm:prSet/>
      <dgm:spPr/>
      <dgm:t>
        <a:bodyPr/>
        <a:lstStyle/>
        <a:p>
          <a:endParaRPr lang="hr-HR" sz="2800"/>
        </a:p>
      </dgm:t>
    </dgm:pt>
    <dgm:pt modelId="{5D3B1217-F7F9-4EB5-A367-3DF9BB11DDA9}" type="sibTrans" cxnId="{7CE50727-FC6E-4D1C-B12F-AFBF50C67E15}">
      <dgm:prSet/>
      <dgm:spPr/>
      <dgm:t>
        <a:bodyPr/>
        <a:lstStyle/>
        <a:p>
          <a:endParaRPr lang="hr-HR" sz="2800"/>
        </a:p>
      </dgm:t>
    </dgm:pt>
    <dgm:pt modelId="{6D291804-884B-46B9-95A1-2E2C827657F1}">
      <dgm:prSet phldrT="[Tekst]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accent1"/>
          </a:solidFill>
        </a:ln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hr-HR" sz="2600" b="1" dirty="0">
              <a:solidFill>
                <a:schemeClr val="tx1"/>
              </a:solidFill>
            </a:rPr>
            <a:t>Nj-</a:t>
          </a:r>
          <a:r>
            <a:rPr lang="hr-HR" sz="2600" b="1" dirty="0" err="1">
              <a:solidFill>
                <a:schemeClr val="tx1"/>
              </a:solidFill>
            </a:rPr>
            <a:t>spelling</a:t>
          </a:r>
          <a:r>
            <a:rPr lang="hr-HR" sz="2600" b="1" dirty="0">
              <a:solidFill>
                <a:schemeClr val="tx1"/>
              </a:solidFill>
            </a:rPr>
            <a:t> </a:t>
          </a:r>
          <a:r>
            <a:rPr lang="hr-HR" sz="2600" b="1" dirty="0" err="1">
              <a:solidFill>
                <a:schemeClr val="tx1"/>
              </a:solidFill>
            </a:rPr>
            <a:t>team</a:t>
          </a:r>
          <a:r>
            <a:rPr lang="hr-HR" sz="2600" b="1" dirty="0">
              <a:solidFill>
                <a:schemeClr val="tx1"/>
              </a:solidFill>
            </a:rPr>
            <a:t>                                                                           </a:t>
          </a:r>
          <a:r>
            <a:rPr lang="hr-HR" sz="2600" dirty="0">
              <a:solidFill>
                <a:schemeClr val="tx1"/>
              </a:solidFill>
            </a:rPr>
            <a:t>-</a:t>
          </a:r>
          <a:r>
            <a:rPr lang="hr-HR" sz="2600" dirty="0" err="1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Radion</a:t>
          </a:r>
          <a:r>
            <a:rPr lang="hr-HR" sz="2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. na aktivima RN i str. </a:t>
          </a:r>
          <a:r>
            <a:rPr lang="hr-HR" sz="2600" dirty="0" err="1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jez</a:t>
          </a:r>
          <a:r>
            <a:rPr lang="hr-HR" sz="2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. (gram. kroz igru, učenje jezika kroz glazbu, priče, stripove)                                            -Predstaviti tečaj i zemlju u kojoj je bila- video i objava na </a:t>
          </a:r>
          <a:r>
            <a:rPr lang="hr-HR" sz="2600" dirty="0" err="1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eTwin</a:t>
          </a:r>
          <a:r>
            <a:rPr lang="hr-HR" sz="2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. </a:t>
          </a:r>
          <a:endParaRPr lang="hr-HR" sz="2600" dirty="0">
            <a:solidFill>
              <a:schemeClr val="tx1"/>
            </a:solidFill>
          </a:endParaRPr>
        </a:p>
      </dgm:t>
    </dgm:pt>
    <dgm:pt modelId="{621745E3-3162-43E3-9583-54FAE9C4D1AF}" type="parTrans" cxnId="{49792884-71C3-4192-B0BA-C78F6A741961}">
      <dgm:prSet/>
      <dgm:spPr/>
      <dgm:t>
        <a:bodyPr/>
        <a:lstStyle/>
        <a:p>
          <a:endParaRPr lang="hr-HR" sz="2800"/>
        </a:p>
      </dgm:t>
    </dgm:pt>
    <dgm:pt modelId="{D6871734-04BD-4789-B4B5-C63345FB81E2}" type="sibTrans" cxnId="{49792884-71C3-4192-B0BA-C78F6A741961}">
      <dgm:prSet/>
      <dgm:spPr/>
      <dgm:t>
        <a:bodyPr/>
        <a:lstStyle/>
        <a:p>
          <a:endParaRPr lang="hr-HR" sz="2800"/>
        </a:p>
      </dgm:t>
    </dgm:pt>
    <dgm:pt modelId="{B373F590-229A-4977-B10A-1822F01970A6}">
      <dgm:prSet phldrT="[Tekst]" custT="1"/>
      <dgm:spPr>
        <a:solidFill>
          <a:schemeClr val="accent4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hr-HR" sz="2800" dirty="0">
              <a:solidFill>
                <a:schemeClr val="tx1"/>
              </a:solidFill>
            </a:rPr>
            <a:t>G-</a:t>
          </a:r>
          <a:r>
            <a:rPr lang="hr-HR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Pred. u 8.r.o Malti za Dan EU jezika (26.9.2020.)                                           -Pred. o Erasmus+ (škola </a:t>
          </a:r>
          <a:r>
            <a:rPr lang="hr-HR" sz="2800" dirty="0" err="1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Božava</a:t>
          </a:r>
          <a:r>
            <a:rPr lang="hr-HR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)                        -2 </a:t>
          </a:r>
          <a:r>
            <a:rPr lang="hr-HR" sz="2800" dirty="0" err="1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eTwinning</a:t>
          </a:r>
          <a:r>
            <a:rPr lang="hr-HR" sz="2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projekta  </a:t>
          </a:r>
          <a:endParaRPr lang="hr-HR" sz="2800" dirty="0">
            <a:solidFill>
              <a:schemeClr val="tx1"/>
            </a:solidFill>
          </a:endParaRPr>
        </a:p>
      </dgm:t>
    </dgm:pt>
    <dgm:pt modelId="{CE995349-E256-45DB-B1B8-5AF0FFC72DD4}" type="parTrans" cxnId="{B5AC7DB2-6F64-4AF0-A843-565D0CABFBCE}">
      <dgm:prSet/>
      <dgm:spPr/>
      <dgm:t>
        <a:bodyPr/>
        <a:lstStyle/>
        <a:p>
          <a:endParaRPr lang="hr-HR" sz="2800"/>
        </a:p>
      </dgm:t>
    </dgm:pt>
    <dgm:pt modelId="{67988B76-FE23-4BD4-A1B0-B1712102CE23}" type="sibTrans" cxnId="{B5AC7DB2-6F64-4AF0-A843-565D0CABFBCE}">
      <dgm:prSet/>
      <dgm:spPr/>
      <dgm:t>
        <a:bodyPr/>
        <a:lstStyle/>
        <a:p>
          <a:endParaRPr lang="hr-HR" sz="2800"/>
        </a:p>
      </dgm:t>
    </dgm:pt>
    <dgm:pt modelId="{A86085D4-3CC1-4286-910C-B990C051134A}">
      <dgm:prSet phldrT="[Tekst]" phldr="1" custT="1"/>
      <dgm:spPr/>
      <dgm:t>
        <a:bodyPr/>
        <a:lstStyle/>
        <a:p>
          <a:endParaRPr lang="hr-HR" sz="2800" dirty="0"/>
        </a:p>
      </dgm:t>
    </dgm:pt>
    <dgm:pt modelId="{9A6B8025-4FAF-4A9B-BC0D-EA36EDF898A7}" type="parTrans" cxnId="{4B694161-D8DB-4B8E-B051-64A015348C88}">
      <dgm:prSet/>
      <dgm:spPr/>
      <dgm:t>
        <a:bodyPr/>
        <a:lstStyle/>
        <a:p>
          <a:endParaRPr lang="hr-HR" sz="2800"/>
        </a:p>
      </dgm:t>
    </dgm:pt>
    <dgm:pt modelId="{07A05074-0A1D-495D-B502-9E73A19E97A2}" type="sibTrans" cxnId="{4B694161-D8DB-4B8E-B051-64A015348C88}">
      <dgm:prSet/>
      <dgm:spPr/>
      <dgm:t>
        <a:bodyPr/>
        <a:lstStyle/>
        <a:p>
          <a:endParaRPr lang="hr-HR" sz="2800"/>
        </a:p>
      </dgm:t>
    </dgm:pt>
    <dgm:pt modelId="{2CFF2E50-2308-47CC-A439-424751103CAF}">
      <dgm:prSet custT="1"/>
      <dgm:spPr>
        <a:solidFill>
          <a:schemeClr val="accent6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hr-HR" sz="2600" b="1" dirty="0" err="1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Psih</a:t>
          </a:r>
          <a:r>
            <a:rPr lang="hr-HR" sz="2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.-</a:t>
          </a:r>
          <a:r>
            <a:rPr lang="hr-HR" sz="2600" dirty="0" err="1">
              <a:solidFill>
                <a:schemeClr val="tx1"/>
              </a:solidFill>
            </a:rPr>
            <a:t>Zadovovoljstvo</a:t>
          </a:r>
          <a:r>
            <a:rPr lang="hr-HR" sz="2600" dirty="0">
              <a:solidFill>
                <a:schemeClr val="tx1"/>
              </a:solidFill>
            </a:rPr>
            <a:t> sudionika mobilnosti (intervju)                                                    -Broj darovitih učenika uključenih u aktivnosti                                                               -Anketa među učenicima o zadovoljstvu (nove metode, motiviranost </a:t>
          </a:r>
          <a:r>
            <a:rPr lang="hr-HR" sz="2600" dirty="0" err="1">
              <a:solidFill>
                <a:schemeClr val="tx1"/>
              </a:solidFill>
            </a:rPr>
            <a:t>nast</a:t>
          </a:r>
          <a:r>
            <a:rPr lang="hr-HR" sz="2600" dirty="0">
              <a:solidFill>
                <a:schemeClr val="tx1"/>
              </a:solidFill>
            </a:rPr>
            <a:t>...)</a:t>
          </a:r>
          <a:endParaRPr lang="hr-HR" sz="2600" dirty="0">
            <a:solidFill>
              <a:schemeClr val="tx1"/>
            </a:solidFill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4EB3BC96-C563-4A1B-A3C2-53E5DC8E9495}" type="parTrans" cxnId="{FB790283-69A9-4341-83D3-C8BE86A1BEF5}">
      <dgm:prSet/>
      <dgm:spPr/>
      <dgm:t>
        <a:bodyPr/>
        <a:lstStyle/>
        <a:p>
          <a:endParaRPr lang="hr-HR"/>
        </a:p>
      </dgm:t>
    </dgm:pt>
    <dgm:pt modelId="{FE8ABB81-93D1-4B1F-AF8B-FA6F7B044CFD}" type="sibTrans" cxnId="{FB790283-69A9-4341-83D3-C8BE86A1BEF5}">
      <dgm:prSet/>
      <dgm:spPr/>
      <dgm:t>
        <a:bodyPr/>
        <a:lstStyle/>
        <a:p>
          <a:endParaRPr lang="hr-HR"/>
        </a:p>
      </dgm:t>
    </dgm:pt>
    <dgm:pt modelId="{3FF7AC74-C84C-4283-ACC3-F84FA4A1CC8E}">
      <dgm:prSet/>
      <dgm:spPr/>
      <dgm:t>
        <a:bodyPr/>
        <a:lstStyle/>
        <a:p>
          <a:endParaRPr lang="hr-HR"/>
        </a:p>
      </dgm:t>
    </dgm:pt>
    <dgm:pt modelId="{E77D65DC-2B37-4BF1-805A-3DD005C7D1B4}" type="parTrans" cxnId="{EFAFAF2A-B91D-47DC-96C8-26A21C49C953}">
      <dgm:prSet/>
      <dgm:spPr/>
      <dgm:t>
        <a:bodyPr/>
        <a:lstStyle/>
        <a:p>
          <a:endParaRPr lang="hr-HR"/>
        </a:p>
      </dgm:t>
    </dgm:pt>
    <dgm:pt modelId="{363DBFB5-FF9F-457E-BA2B-5E87D0ED5500}" type="sibTrans" cxnId="{EFAFAF2A-B91D-47DC-96C8-26A21C49C953}">
      <dgm:prSet/>
      <dgm:spPr/>
      <dgm:t>
        <a:bodyPr/>
        <a:lstStyle/>
        <a:p>
          <a:endParaRPr lang="hr-HR"/>
        </a:p>
      </dgm:t>
    </dgm:pt>
    <dgm:pt modelId="{B826578C-7C01-4FF1-9DA7-3ED255E98AD4}">
      <dgm:prSet/>
      <dgm:spPr/>
      <dgm:t>
        <a:bodyPr/>
        <a:lstStyle/>
        <a:p>
          <a:endParaRPr lang="hr-HR"/>
        </a:p>
      </dgm:t>
    </dgm:pt>
    <dgm:pt modelId="{7A30740F-33C3-4D6C-A246-2FC470C819D6}" type="parTrans" cxnId="{334B6807-A2F6-42D2-8E64-CA03E2631D0E}">
      <dgm:prSet/>
      <dgm:spPr/>
      <dgm:t>
        <a:bodyPr/>
        <a:lstStyle/>
        <a:p>
          <a:endParaRPr lang="hr-HR"/>
        </a:p>
      </dgm:t>
    </dgm:pt>
    <dgm:pt modelId="{AF476EF4-9241-4DE5-81D1-35673717B8CC}" type="sibTrans" cxnId="{334B6807-A2F6-42D2-8E64-CA03E2631D0E}">
      <dgm:prSet/>
      <dgm:spPr/>
      <dgm:t>
        <a:bodyPr/>
        <a:lstStyle/>
        <a:p>
          <a:endParaRPr lang="hr-HR"/>
        </a:p>
      </dgm:t>
    </dgm:pt>
    <dgm:pt modelId="{D0839C4A-B6BD-4E7A-8926-9C8DA79BB1AC}">
      <dgm:prSet/>
      <dgm:spPr/>
      <dgm:t>
        <a:bodyPr/>
        <a:lstStyle/>
        <a:p>
          <a:endParaRPr lang="hr-HR"/>
        </a:p>
      </dgm:t>
    </dgm:pt>
    <dgm:pt modelId="{8EF2E7DC-005B-4D3C-8AEE-93C547A67176}" type="parTrans" cxnId="{5FCEC0A2-949C-47A9-8D27-0D2A95242141}">
      <dgm:prSet/>
      <dgm:spPr/>
      <dgm:t>
        <a:bodyPr/>
        <a:lstStyle/>
        <a:p>
          <a:endParaRPr lang="hr-HR"/>
        </a:p>
      </dgm:t>
    </dgm:pt>
    <dgm:pt modelId="{ACA2D5FD-8BB5-4A24-AE2B-7A355CFBC272}" type="sibTrans" cxnId="{5FCEC0A2-949C-47A9-8D27-0D2A95242141}">
      <dgm:prSet/>
      <dgm:spPr/>
      <dgm:t>
        <a:bodyPr/>
        <a:lstStyle/>
        <a:p>
          <a:endParaRPr lang="hr-HR"/>
        </a:p>
      </dgm:t>
    </dgm:pt>
    <dgm:pt modelId="{62F4A5F9-08CE-406B-B907-3502B334A295}">
      <dgm:prSet/>
      <dgm:spPr/>
      <dgm:t>
        <a:bodyPr/>
        <a:lstStyle/>
        <a:p>
          <a:endParaRPr lang="hr-HR"/>
        </a:p>
      </dgm:t>
    </dgm:pt>
    <dgm:pt modelId="{48E0EDBF-5007-4CAF-8CB2-59DF6CFC7847}" type="parTrans" cxnId="{551B5637-A529-468B-99BB-972862E5A33D}">
      <dgm:prSet/>
      <dgm:spPr/>
      <dgm:t>
        <a:bodyPr/>
        <a:lstStyle/>
        <a:p>
          <a:endParaRPr lang="hr-HR"/>
        </a:p>
      </dgm:t>
    </dgm:pt>
    <dgm:pt modelId="{44973407-4B5A-4E5B-86CF-A46E8966EE36}" type="sibTrans" cxnId="{551B5637-A529-468B-99BB-972862E5A33D}">
      <dgm:prSet/>
      <dgm:spPr/>
      <dgm:t>
        <a:bodyPr/>
        <a:lstStyle/>
        <a:p>
          <a:endParaRPr lang="hr-HR"/>
        </a:p>
      </dgm:t>
    </dgm:pt>
    <dgm:pt modelId="{0A665713-D076-4891-8801-E7E76A1C1D9E}" type="pres">
      <dgm:prSet presAssocID="{D59E570B-0DD6-415E-A1F3-6F0CED398AB3}" presName="matrix" presStyleCnt="0">
        <dgm:presLayoutVars>
          <dgm:chMax val="1"/>
          <dgm:dir/>
          <dgm:resizeHandles val="exact"/>
        </dgm:presLayoutVars>
      </dgm:prSet>
      <dgm:spPr/>
    </dgm:pt>
    <dgm:pt modelId="{45D938CB-9247-4DA7-8B47-AAD5C7AF4D22}" type="pres">
      <dgm:prSet presAssocID="{D59E570B-0DD6-415E-A1F3-6F0CED398AB3}" presName="diamond" presStyleLbl="bgShp" presStyleIdx="0" presStyleCnt="1" custScaleX="183692" custLinFactNeighborX="2294" custLinFactNeighborY="-639"/>
      <dgm:spPr>
        <a:solidFill>
          <a:schemeClr val="accent4">
            <a:lumMod val="75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A2C0EBD7-608F-425E-8417-7975497C6DAC}" type="pres">
      <dgm:prSet presAssocID="{D59E570B-0DD6-415E-A1F3-6F0CED398AB3}" presName="quad1" presStyleLbl="node1" presStyleIdx="0" presStyleCnt="4" custScaleX="238610" custScaleY="107446" custLinFactNeighborX="-78316" custLinFactNeighborY="-18745">
        <dgm:presLayoutVars>
          <dgm:chMax val="0"/>
          <dgm:chPref val="0"/>
          <dgm:bulletEnabled val="1"/>
        </dgm:presLayoutVars>
      </dgm:prSet>
      <dgm:spPr/>
    </dgm:pt>
    <dgm:pt modelId="{30C460BC-6AC7-4918-86EF-23260019E86C}" type="pres">
      <dgm:prSet presAssocID="{D59E570B-0DD6-415E-A1F3-6F0CED398AB3}" presName="quad2" presStyleLbl="node1" presStyleIdx="1" presStyleCnt="4" custScaleX="246847" custScaleY="113890" custLinFactNeighborX="93527" custLinFactNeighborY="-16265">
        <dgm:presLayoutVars>
          <dgm:chMax val="0"/>
          <dgm:chPref val="0"/>
          <dgm:bulletEnabled val="1"/>
        </dgm:presLayoutVars>
      </dgm:prSet>
      <dgm:spPr/>
    </dgm:pt>
    <dgm:pt modelId="{68396E3F-FBC8-4AD4-99C5-AAD6474B7E52}" type="pres">
      <dgm:prSet presAssocID="{D59E570B-0DD6-415E-A1F3-6F0CED398AB3}" presName="quad3" presStyleLbl="node1" presStyleIdx="2" presStyleCnt="4" custScaleX="241513" custScaleY="114184" custLinFactNeighborX="-83798" custLinFactNeighborY="-271">
        <dgm:presLayoutVars>
          <dgm:chMax val="0"/>
          <dgm:chPref val="0"/>
          <dgm:bulletEnabled val="1"/>
        </dgm:presLayoutVars>
      </dgm:prSet>
      <dgm:spPr/>
    </dgm:pt>
    <dgm:pt modelId="{67D78B8A-D565-4CF9-945B-BD1EF1E1D10B}" type="pres">
      <dgm:prSet presAssocID="{D59E570B-0DD6-415E-A1F3-6F0CED398AB3}" presName="quad4" presStyleLbl="node1" presStyleIdx="3" presStyleCnt="4" custScaleX="247485" custScaleY="115449" custLinFactNeighborX="87744" custLinFactNeighborY="2139">
        <dgm:presLayoutVars>
          <dgm:chMax val="0"/>
          <dgm:chPref val="0"/>
          <dgm:bulletEnabled val="1"/>
        </dgm:presLayoutVars>
      </dgm:prSet>
      <dgm:spPr/>
    </dgm:pt>
  </dgm:ptLst>
  <dgm:cxnLst>
    <dgm:cxn modelId="{B19A0500-B581-49F6-84C2-974A93AFE31C}" type="presOf" srcId="{6D291804-884B-46B9-95A1-2E2C827657F1}" destId="{30C460BC-6AC7-4918-86EF-23260019E86C}" srcOrd="0" destOrd="0" presId="urn:microsoft.com/office/officeart/2005/8/layout/matrix3"/>
    <dgm:cxn modelId="{63878E02-2AC3-4738-B985-E621CEC4047B}" type="presOf" srcId="{D59E570B-0DD6-415E-A1F3-6F0CED398AB3}" destId="{0A665713-D076-4891-8801-E7E76A1C1D9E}" srcOrd="0" destOrd="0" presId="urn:microsoft.com/office/officeart/2005/8/layout/matrix3"/>
    <dgm:cxn modelId="{334B6807-A2F6-42D2-8E64-CA03E2631D0E}" srcId="{D59E570B-0DD6-415E-A1F3-6F0CED398AB3}" destId="{B826578C-7C01-4FF1-9DA7-3ED255E98AD4}" srcOrd="6" destOrd="0" parTransId="{7A30740F-33C3-4D6C-A246-2FC470C819D6}" sibTransId="{AF476EF4-9241-4DE5-81D1-35673717B8CC}"/>
    <dgm:cxn modelId="{7CE50727-FC6E-4D1C-B12F-AFBF50C67E15}" srcId="{D59E570B-0DD6-415E-A1F3-6F0CED398AB3}" destId="{5F34143C-895E-40D3-91D7-821F0B2A979C}" srcOrd="0" destOrd="0" parTransId="{6C7945DE-2C09-4297-ADA8-5A986809CCEA}" sibTransId="{5D3B1217-F7F9-4EB5-A367-3DF9BB11DDA9}"/>
    <dgm:cxn modelId="{EFAFAF2A-B91D-47DC-96C8-26A21C49C953}" srcId="{D59E570B-0DD6-415E-A1F3-6F0CED398AB3}" destId="{3FF7AC74-C84C-4283-ACC3-F84FA4A1CC8E}" srcOrd="5" destOrd="0" parTransId="{E77D65DC-2B37-4BF1-805A-3DD005C7D1B4}" sibTransId="{363DBFB5-FF9F-457E-BA2B-5E87D0ED5500}"/>
    <dgm:cxn modelId="{551B5637-A529-468B-99BB-972862E5A33D}" srcId="{D59E570B-0DD6-415E-A1F3-6F0CED398AB3}" destId="{62F4A5F9-08CE-406B-B907-3502B334A295}" srcOrd="8" destOrd="0" parTransId="{48E0EDBF-5007-4CAF-8CB2-59DF6CFC7847}" sibTransId="{44973407-4B5A-4E5B-86CF-A46E8966EE36}"/>
    <dgm:cxn modelId="{4B694161-D8DB-4B8E-B051-64A015348C88}" srcId="{D59E570B-0DD6-415E-A1F3-6F0CED398AB3}" destId="{A86085D4-3CC1-4286-910C-B990C051134A}" srcOrd="4" destOrd="0" parTransId="{9A6B8025-4FAF-4A9B-BC0D-EA36EDF898A7}" sibTransId="{07A05074-0A1D-495D-B502-9E73A19E97A2}"/>
    <dgm:cxn modelId="{F955C262-C33E-4F35-BCE4-9B4E4F8F5D92}" type="presOf" srcId="{B373F590-229A-4977-B10A-1822F01970A6}" destId="{68396E3F-FBC8-4AD4-99C5-AAD6474B7E52}" srcOrd="0" destOrd="0" presId="urn:microsoft.com/office/officeart/2005/8/layout/matrix3"/>
    <dgm:cxn modelId="{FB790283-69A9-4341-83D3-C8BE86A1BEF5}" srcId="{D59E570B-0DD6-415E-A1F3-6F0CED398AB3}" destId="{2CFF2E50-2308-47CC-A439-424751103CAF}" srcOrd="3" destOrd="0" parTransId="{4EB3BC96-C563-4A1B-A3C2-53E5DC8E9495}" sibTransId="{FE8ABB81-93D1-4B1F-AF8B-FA6F7B044CFD}"/>
    <dgm:cxn modelId="{49792884-71C3-4192-B0BA-C78F6A741961}" srcId="{D59E570B-0DD6-415E-A1F3-6F0CED398AB3}" destId="{6D291804-884B-46B9-95A1-2E2C827657F1}" srcOrd="1" destOrd="0" parTransId="{621745E3-3162-43E3-9583-54FAE9C4D1AF}" sibTransId="{D6871734-04BD-4789-B4B5-C63345FB81E2}"/>
    <dgm:cxn modelId="{AAC5A798-6955-49A1-AC0C-DA84768C0BA5}" type="presOf" srcId="{2CFF2E50-2308-47CC-A439-424751103CAF}" destId="{67D78B8A-D565-4CF9-945B-BD1EF1E1D10B}" srcOrd="0" destOrd="0" presId="urn:microsoft.com/office/officeart/2005/8/layout/matrix3"/>
    <dgm:cxn modelId="{8A49809C-21C7-41AB-9676-866619056919}" type="presOf" srcId="{5F34143C-895E-40D3-91D7-821F0B2A979C}" destId="{A2C0EBD7-608F-425E-8417-7975497C6DAC}" srcOrd="0" destOrd="0" presId="urn:microsoft.com/office/officeart/2005/8/layout/matrix3"/>
    <dgm:cxn modelId="{5FCEC0A2-949C-47A9-8D27-0D2A95242141}" srcId="{D59E570B-0DD6-415E-A1F3-6F0CED398AB3}" destId="{D0839C4A-B6BD-4E7A-8926-9C8DA79BB1AC}" srcOrd="7" destOrd="0" parTransId="{8EF2E7DC-005B-4D3C-8AEE-93C547A67176}" sibTransId="{ACA2D5FD-8BB5-4A24-AE2B-7A355CFBC272}"/>
    <dgm:cxn modelId="{B5AC7DB2-6F64-4AF0-A843-565D0CABFBCE}" srcId="{D59E570B-0DD6-415E-A1F3-6F0CED398AB3}" destId="{B373F590-229A-4977-B10A-1822F01970A6}" srcOrd="2" destOrd="0" parTransId="{CE995349-E256-45DB-B1B8-5AF0FFC72DD4}" sibTransId="{67988B76-FE23-4BD4-A1B0-B1712102CE23}"/>
    <dgm:cxn modelId="{A3A49D09-B321-43C1-B517-15932D7E92EE}" type="presParOf" srcId="{0A665713-D076-4891-8801-E7E76A1C1D9E}" destId="{45D938CB-9247-4DA7-8B47-AAD5C7AF4D22}" srcOrd="0" destOrd="0" presId="urn:microsoft.com/office/officeart/2005/8/layout/matrix3"/>
    <dgm:cxn modelId="{E3F6044E-8D31-4C06-89A8-E44529732619}" type="presParOf" srcId="{0A665713-D076-4891-8801-E7E76A1C1D9E}" destId="{A2C0EBD7-608F-425E-8417-7975497C6DAC}" srcOrd="1" destOrd="0" presId="urn:microsoft.com/office/officeart/2005/8/layout/matrix3"/>
    <dgm:cxn modelId="{ADD1C426-60C2-43F9-8B5D-118E77C85DFD}" type="presParOf" srcId="{0A665713-D076-4891-8801-E7E76A1C1D9E}" destId="{30C460BC-6AC7-4918-86EF-23260019E86C}" srcOrd="2" destOrd="0" presId="urn:microsoft.com/office/officeart/2005/8/layout/matrix3"/>
    <dgm:cxn modelId="{15B263A7-3FF6-4B43-8550-730CA4B3B72C}" type="presParOf" srcId="{0A665713-D076-4891-8801-E7E76A1C1D9E}" destId="{68396E3F-FBC8-4AD4-99C5-AAD6474B7E52}" srcOrd="3" destOrd="0" presId="urn:microsoft.com/office/officeart/2005/8/layout/matrix3"/>
    <dgm:cxn modelId="{EE977297-4BB1-40BC-BF99-5377B034211A}" type="presParOf" srcId="{0A665713-D076-4891-8801-E7E76A1C1D9E}" destId="{67D78B8A-D565-4CF9-945B-BD1EF1E1D10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6F1B50-41E6-43E0-BF52-63B573B3FC32}">
      <dsp:nvSpPr>
        <dsp:cNvPr id="0" name=""/>
        <dsp:cNvSpPr/>
      </dsp:nvSpPr>
      <dsp:spPr>
        <a:xfrm>
          <a:off x="1101595" y="0"/>
          <a:ext cx="3541180" cy="3541180"/>
        </a:xfrm>
        <a:prstGeom prst="triangle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E44993-314C-4FC7-9CF1-2E7DA640A605}">
      <dsp:nvSpPr>
        <dsp:cNvPr id="0" name=""/>
        <dsp:cNvSpPr/>
      </dsp:nvSpPr>
      <dsp:spPr>
        <a:xfrm>
          <a:off x="2433945" y="358277"/>
          <a:ext cx="5381439" cy="814748"/>
        </a:xfrm>
        <a:prstGeom prst="roundRect">
          <a:avLst/>
        </a:prstGeom>
        <a:solidFill>
          <a:schemeClr val="accent4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b="0" i="0" kern="1200" dirty="0">
              <a:effectLst/>
              <a:latin typeface="perec-gris"/>
            </a:rPr>
            <a:t>strukturirane tečajeve ili osposobljavanja</a:t>
          </a:r>
          <a:endParaRPr lang="hr-HR" sz="2800" kern="1200" dirty="0"/>
        </a:p>
      </dsp:txBody>
      <dsp:txXfrm>
        <a:off x="2473718" y="398050"/>
        <a:ext cx="5301893" cy="735202"/>
      </dsp:txXfrm>
    </dsp:sp>
    <dsp:sp modelId="{3EC36025-7B47-4FA2-84DD-84CFE4FAC336}">
      <dsp:nvSpPr>
        <dsp:cNvPr id="0" name=""/>
        <dsp:cNvSpPr/>
      </dsp:nvSpPr>
      <dsp:spPr>
        <a:xfrm>
          <a:off x="2498142" y="1435883"/>
          <a:ext cx="5317242" cy="895147"/>
        </a:xfrm>
        <a:prstGeom prst="roundRect">
          <a:avLst/>
        </a:prstGeom>
        <a:solidFill>
          <a:schemeClr val="accent4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b="0" i="0" kern="1200" dirty="0">
              <a:effectLst/>
              <a:latin typeface="perec-gris"/>
            </a:rPr>
            <a:t>aktivnosti poučavanja</a:t>
          </a:r>
          <a:endParaRPr lang="hr-HR" sz="2800" kern="1200" dirty="0"/>
        </a:p>
      </dsp:txBody>
      <dsp:txXfrm>
        <a:off x="2541839" y="1479580"/>
        <a:ext cx="5229848" cy="807753"/>
      </dsp:txXfrm>
    </dsp:sp>
    <dsp:sp modelId="{0948D2B7-B30A-4FD1-8486-5BC90BB13948}">
      <dsp:nvSpPr>
        <dsp:cNvPr id="0" name=""/>
        <dsp:cNvSpPr/>
      </dsp:nvSpPr>
      <dsp:spPr>
        <a:xfrm>
          <a:off x="2459610" y="2598610"/>
          <a:ext cx="5355774" cy="814748"/>
        </a:xfrm>
        <a:prstGeom prst="roundRect">
          <a:avLst/>
        </a:prstGeom>
        <a:solidFill>
          <a:schemeClr val="accent4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b="0" i="0" kern="1200" dirty="0">
              <a:effectLst/>
              <a:latin typeface="perec-gris"/>
            </a:rPr>
            <a:t>razdoblje promatranja rada (</a:t>
          </a:r>
          <a:r>
            <a:rPr lang="hr-HR" sz="2800" b="0" i="1" kern="1200" dirty="0" err="1">
              <a:effectLst/>
              <a:latin typeface="perec-gris"/>
            </a:rPr>
            <a:t>job</a:t>
          </a:r>
          <a:r>
            <a:rPr lang="hr-HR" sz="2800" b="0" i="1" kern="1200" dirty="0">
              <a:effectLst/>
              <a:latin typeface="perec-gris"/>
            </a:rPr>
            <a:t> </a:t>
          </a:r>
          <a:r>
            <a:rPr lang="hr-HR" sz="2800" b="0" i="1" kern="1200" dirty="0" err="1">
              <a:effectLst/>
              <a:latin typeface="perec-gris"/>
            </a:rPr>
            <a:t>shadowing</a:t>
          </a:r>
          <a:r>
            <a:rPr lang="hr-HR" sz="2800" b="0" i="0" kern="1200" dirty="0">
              <a:effectLst/>
              <a:latin typeface="perec-gris"/>
            </a:rPr>
            <a:t>).</a:t>
          </a:r>
          <a:endParaRPr lang="hr-HR" sz="2800" kern="1200" dirty="0"/>
        </a:p>
      </dsp:txBody>
      <dsp:txXfrm>
        <a:off x="2499383" y="2638383"/>
        <a:ext cx="5276228" cy="7352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54344B-8FBB-4276-BF11-7C9EB2B4C275}">
      <dsp:nvSpPr>
        <dsp:cNvPr id="0" name=""/>
        <dsp:cNvSpPr/>
      </dsp:nvSpPr>
      <dsp:spPr>
        <a:xfrm>
          <a:off x="2737462" y="53"/>
          <a:ext cx="3379645" cy="1235500"/>
        </a:xfrm>
        <a:prstGeom prst="round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>
              <a:solidFill>
                <a:schemeClr val="tx1"/>
              </a:solidFill>
            </a:rPr>
            <a:t>5. Obavijest o rezultatima</a:t>
          </a:r>
        </a:p>
      </dsp:txBody>
      <dsp:txXfrm>
        <a:off x="2797774" y="60365"/>
        <a:ext cx="3259021" cy="1114876"/>
      </dsp:txXfrm>
    </dsp:sp>
    <dsp:sp modelId="{9DACA27A-D74E-4170-A95C-D876702F6F48}">
      <dsp:nvSpPr>
        <dsp:cNvPr id="0" name=""/>
        <dsp:cNvSpPr/>
      </dsp:nvSpPr>
      <dsp:spPr>
        <a:xfrm>
          <a:off x="1659615" y="988965"/>
          <a:ext cx="4934193" cy="4934193"/>
        </a:xfrm>
        <a:custGeom>
          <a:avLst/>
          <a:gdLst/>
          <a:ahLst/>
          <a:cxnLst/>
          <a:rect l="0" t="0" r="0" b="0"/>
          <a:pathLst>
            <a:path>
              <a:moveTo>
                <a:pt x="3733649" y="349926"/>
              </a:moveTo>
              <a:arcTo wR="2467096" hR="2467096" stAng="18053345" swAng="92221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14E10A-430F-4290-B7AC-CBBDCAC4A182}">
      <dsp:nvSpPr>
        <dsp:cNvPr id="0" name=""/>
        <dsp:cNvSpPr/>
      </dsp:nvSpPr>
      <dsp:spPr>
        <a:xfrm>
          <a:off x="5132793" y="1913959"/>
          <a:ext cx="3546666" cy="1361694"/>
        </a:xfrm>
        <a:prstGeom prst="roundRect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>
              <a:solidFill>
                <a:schemeClr val="tx1"/>
              </a:solidFill>
            </a:rPr>
            <a:t>1.Provjera formalne prihvatljivosti</a:t>
          </a:r>
        </a:p>
      </dsp:txBody>
      <dsp:txXfrm>
        <a:off x="5199265" y="1980431"/>
        <a:ext cx="3413722" cy="1228750"/>
      </dsp:txXfrm>
    </dsp:sp>
    <dsp:sp modelId="{A2DAB7DE-D01D-4CB4-BE71-289520F943A9}">
      <dsp:nvSpPr>
        <dsp:cNvPr id="0" name=""/>
        <dsp:cNvSpPr/>
      </dsp:nvSpPr>
      <dsp:spPr>
        <a:xfrm>
          <a:off x="2033236" y="1126164"/>
          <a:ext cx="4934193" cy="4934193"/>
        </a:xfrm>
        <a:custGeom>
          <a:avLst/>
          <a:gdLst/>
          <a:ahLst/>
          <a:cxnLst/>
          <a:rect l="0" t="0" r="0" b="0"/>
          <a:pathLst>
            <a:path>
              <a:moveTo>
                <a:pt x="4921791" y="2220029"/>
              </a:moveTo>
              <a:arcTo wR="2467096" hR="2467096" stAng="21255148" swAng="29726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8C94AD-D38A-4E50-90EB-0031C1F894E2}">
      <dsp:nvSpPr>
        <dsp:cNvPr id="0" name=""/>
        <dsp:cNvSpPr/>
      </dsp:nvSpPr>
      <dsp:spPr>
        <a:xfrm>
          <a:off x="5244580" y="3630120"/>
          <a:ext cx="2918195" cy="1412547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2.Ocjenjivanje kvalitete</a:t>
          </a:r>
        </a:p>
      </dsp:txBody>
      <dsp:txXfrm>
        <a:off x="5313535" y="3699075"/>
        <a:ext cx="2780285" cy="1274637"/>
      </dsp:txXfrm>
    </dsp:sp>
    <dsp:sp modelId="{E43600E2-4556-4F61-B55F-F048F601213E}">
      <dsp:nvSpPr>
        <dsp:cNvPr id="0" name=""/>
        <dsp:cNvSpPr/>
      </dsp:nvSpPr>
      <dsp:spPr>
        <a:xfrm>
          <a:off x="2051479" y="711534"/>
          <a:ext cx="4934193" cy="4934193"/>
        </a:xfrm>
        <a:custGeom>
          <a:avLst/>
          <a:gdLst/>
          <a:ahLst/>
          <a:cxnLst/>
          <a:rect l="0" t="0" r="0" b="0"/>
          <a:pathLst>
            <a:path>
              <a:moveTo>
                <a:pt x="3535989" y="4690615"/>
              </a:moveTo>
              <a:arcTo wR="2467096" hR="2467096" stAng="3859525" swAng="317595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1B2F03-85B9-4DF1-A002-53B0655FB3C0}">
      <dsp:nvSpPr>
        <dsp:cNvPr id="0" name=""/>
        <dsp:cNvSpPr/>
      </dsp:nvSpPr>
      <dsp:spPr>
        <a:xfrm>
          <a:off x="643954" y="3679071"/>
          <a:ext cx="3291373" cy="1318229"/>
        </a:xfrm>
        <a:prstGeom prst="roundRect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>
              <a:solidFill>
                <a:schemeClr val="tx1"/>
              </a:solidFill>
            </a:rPr>
            <a:t>3.Ocjenjivčki odbor – prijedlog dodjele potpore</a:t>
          </a:r>
        </a:p>
      </dsp:txBody>
      <dsp:txXfrm>
        <a:off x="708305" y="3743422"/>
        <a:ext cx="3162671" cy="1189527"/>
      </dsp:txXfrm>
    </dsp:sp>
    <dsp:sp modelId="{D2C0093A-632C-4F4F-AF88-2B58CC16AD54}">
      <dsp:nvSpPr>
        <dsp:cNvPr id="0" name=""/>
        <dsp:cNvSpPr/>
      </dsp:nvSpPr>
      <dsp:spPr>
        <a:xfrm>
          <a:off x="1880239" y="388791"/>
          <a:ext cx="4934193" cy="4934193"/>
        </a:xfrm>
        <a:custGeom>
          <a:avLst/>
          <a:gdLst/>
          <a:ahLst/>
          <a:cxnLst/>
          <a:rect l="0" t="0" r="0" b="0"/>
          <a:pathLst>
            <a:path>
              <a:moveTo>
                <a:pt x="105356" y="3180363"/>
              </a:moveTo>
              <a:arcTo wR="2467096" hR="2467096" stAng="9791713" swAng="48544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7B4BD4-84D9-4F48-BC89-ADEA7D622B26}">
      <dsp:nvSpPr>
        <dsp:cNvPr id="0" name=""/>
        <dsp:cNvSpPr/>
      </dsp:nvSpPr>
      <dsp:spPr>
        <a:xfrm>
          <a:off x="265050" y="1783105"/>
          <a:ext cx="3419485" cy="1331845"/>
        </a:xfrm>
        <a:prstGeom prst="roundRect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>
              <a:solidFill>
                <a:schemeClr val="tx1"/>
              </a:solidFill>
            </a:rPr>
            <a:t>4.Konačna odluka- min.60 bodova</a:t>
          </a:r>
        </a:p>
      </dsp:txBody>
      <dsp:txXfrm>
        <a:off x="330065" y="1848120"/>
        <a:ext cx="3289455" cy="1201815"/>
      </dsp:txXfrm>
    </dsp:sp>
    <dsp:sp modelId="{74B99115-4B3C-42E6-B5E6-E24587D76EC0}">
      <dsp:nvSpPr>
        <dsp:cNvPr id="0" name=""/>
        <dsp:cNvSpPr/>
      </dsp:nvSpPr>
      <dsp:spPr>
        <a:xfrm>
          <a:off x="2216641" y="984756"/>
          <a:ext cx="4934193" cy="4934193"/>
        </a:xfrm>
        <a:custGeom>
          <a:avLst/>
          <a:gdLst/>
          <a:ahLst/>
          <a:cxnLst/>
          <a:rect l="0" t="0" r="0" b="0"/>
          <a:pathLst>
            <a:path>
              <a:moveTo>
                <a:pt x="778689" y="668250"/>
              </a:moveTo>
              <a:arcTo wR="2467096" hR="2467096" stAng="13608835" swAng="77258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908735-ABC8-40B4-B2D6-4A5039C4783B}">
      <dsp:nvSpPr>
        <dsp:cNvPr id="0" name=""/>
        <dsp:cNvSpPr/>
      </dsp:nvSpPr>
      <dsp:spPr>
        <a:xfrm>
          <a:off x="-6459605" y="-1096469"/>
          <a:ext cx="7617883" cy="7617883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rgbClr val="4472C4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7D3683-97F5-4A69-8BA3-0D776A580117}">
      <dsp:nvSpPr>
        <dsp:cNvPr id="0" name=""/>
        <dsp:cNvSpPr/>
      </dsp:nvSpPr>
      <dsp:spPr>
        <a:xfrm>
          <a:off x="818492" y="567961"/>
          <a:ext cx="9507193" cy="1132006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8530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4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Jezik komunikacije i radionica je engleski</a:t>
          </a:r>
        </a:p>
      </dsp:txBody>
      <dsp:txXfrm>
        <a:off x="818492" y="567961"/>
        <a:ext cx="9507193" cy="1132006"/>
      </dsp:txXfrm>
    </dsp:sp>
    <dsp:sp modelId="{F2C03EA4-5FC3-4BCC-AD74-EB785C0418A3}">
      <dsp:nvSpPr>
        <dsp:cNvPr id="0" name=""/>
        <dsp:cNvSpPr/>
      </dsp:nvSpPr>
      <dsp:spPr>
        <a:xfrm>
          <a:off x="16274" y="424502"/>
          <a:ext cx="1415008" cy="1415008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2000" r="-2000"/>
          </a:stretch>
        </a:blip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57C8B2-F62D-47D0-94AA-65931D672FFF}">
      <dsp:nvSpPr>
        <dsp:cNvPr id="0" name=""/>
        <dsp:cNvSpPr/>
      </dsp:nvSpPr>
      <dsp:spPr>
        <a:xfrm>
          <a:off x="1093494" y="2249319"/>
          <a:ext cx="9207868" cy="1132006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8530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40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Times New Roman" panose="02020603050405020304" pitchFamily="18" charset="0"/>
            </a:rPr>
            <a:t>Svaki sudionik mora kratko predstaviti svoju zemlju – može PP prezentacija, slike, hrana</a:t>
          </a:r>
        </a:p>
      </dsp:txBody>
      <dsp:txXfrm>
        <a:off x="1093494" y="2249319"/>
        <a:ext cx="9207868" cy="1132006"/>
      </dsp:txXfrm>
    </dsp:sp>
    <dsp:sp modelId="{8BE9C8BC-6654-40CE-991B-8EB1FEE56F02}">
      <dsp:nvSpPr>
        <dsp:cNvPr id="0" name=""/>
        <dsp:cNvSpPr/>
      </dsp:nvSpPr>
      <dsp:spPr>
        <a:xfrm>
          <a:off x="401015" y="2157448"/>
          <a:ext cx="1468495" cy="1345134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/>
          </a:stretch>
        </a:blip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2E05D2-C886-4823-BB2C-CD710DAF6EA4}">
      <dsp:nvSpPr>
        <dsp:cNvPr id="0" name=""/>
        <dsp:cNvSpPr/>
      </dsp:nvSpPr>
      <dsp:spPr>
        <a:xfrm>
          <a:off x="600110" y="3962022"/>
          <a:ext cx="9709300" cy="1132006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98530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400" kern="1200" dirty="0">
              <a:solidFill>
                <a:sysClr val="window" lastClr="FFFFFF"/>
              </a:solidFill>
              <a:latin typeface="Calibri" panose="020F0502020204030204" pitchFamily="34" charset="0"/>
              <a:ea typeface="+mn-ea"/>
              <a:cs typeface="Times New Roman" panose="02020603050405020304" pitchFamily="18" charset="0"/>
            </a:rPr>
            <a:t>Treba imati dobar mobitel (pametan telefon)</a:t>
          </a:r>
        </a:p>
      </dsp:txBody>
      <dsp:txXfrm>
        <a:off x="600110" y="3962022"/>
        <a:ext cx="9709300" cy="1132006"/>
      </dsp:txXfrm>
    </dsp:sp>
    <dsp:sp modelId="{A439A66C-2C3A-4FB4-9CB1-9B1685ABF4AD}">
      <dsp:nvSpPr>
        <dsp:cNvPr id="0" name=""/>
        <dsp:cNvSpPr/>
      </dsp:nvSpPr>
      <dsp:spPr>
        <a:xfrm>
          <a:off x="16274" y="3820521"/>
          <a:ext cx="1415008" cy="1415008"/>
        </a:xfrm>
        <a:prstGeom prst="ellipse">
          <a:avLst/>
        </a:prstGeom>
        <a:blipFill rotWithShape="0">
          <a:blip xmlns:r="http://schemas.openxmlformats.org/officeDocument/2006/relationships" r:embed="rId3"/>
          <a:srcRect/>
          <a:stretch>
            <a:fillRect l="-1000" r="-1000"/>
          </a:stretch>
        </a:blipFill>
        <a:ln w="1270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42CCFE-D61D-4C1B-98FF-EB67D25F2189}">
      <dsp:nvSpPr>
        <dsp:cNvPr id="0" name=""/>
        <dsp:cNvSpPr/>
      </dsp:nvSpPr>
      <dsp:spPr>
        <a:xfrm rot="16200000">
          <a:off x="1406967" y="-1349527"/>
          <a:ext cx="3003769" cy="5817704"/>
        </a:xfrm>
        <a:prstGeom prst="round1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 dirty="0" err="1"/>
            <a:t>Hj</a:t>
          </a:r>
          <a:r>
            <a:rPr lang="hr-HR" sz="2400" b="1" kern="1200" dirty="0"/>
            <a:t>-filmska skupina</a:t>
          </a:r>
          <a:r>
            <a:rPr lang="hr-HR" sz="2400" kern="1200" dirty="0"/>
            <a:t>-video na </a:t>
          </a:r>
          <a:r>
            <a:rPr lang="hr-HR" sz="2400" kern="1200" dirty="0" err="1"/>
            <a:t>eTwin</a:t>
          </a:r>
          <a:r>
            <a:rPr lang="hr-HR" sz="2400" kern="1200" dirty="0"/>
            <a:t>.                                                   -koristiti digitalnu </a:t>
          </a:r>
          <a:r>
            <a:rPr lang="hr-HR" sz="2400" kern="1200" dirty="0" err="1"/>
            <a:t>tehn</a:t>
          </a:r>
          <a:r>
            <a:rPr lang="hr-HR" sz="2400" kern="1200" dirty="0"/>
            <a:t>.,                                                     -izrađivati svoje vizualne sadržaje,                                       -pred. 5.r. o on line sadržajima,                                 -stavljati sve o darovitima na internet</a:t>
          </a:r>
        </a:p>
      </dsp:txBody>
      <dsp:txXfrm rot="5400000">
        <a:off x="-1" y="57441"/>
        <a:ext cx="5817704" cy="2252826"/>
      </dsp:txXfrm>
    </dsp:sp>
    <dsp:sp modelId="{5A9DDE39-C5AD-4EB1-B65A-CF025D6EE634}">
      <dsp:nvSpPr>
        <dsp:cNvPr id="0" name=""/>
        <dsp:cNvSpPr/>
      </dsp:nvSpPr>
      <dsp:spPr>
        <a:xfrm>
          <a:off x="5817704" y="58860"/>
          <a:ext cx="5817704" cy="2947510"/>
        </a:xfrm>
        <a:prstGeom prst="round1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 dirty="0" err="1"/>
            <a:t>Hj</a:t>
          </a:r>
          <a:r>
            <a:rPr lang="hr-HR" sz="2400" kern="1200" dirty="0"/>
            <a:t>-INA- </a:t>
          </a:r>
          <a:r>
            <a:rPr lang="hr-HR" sz="2400" b="1" kern="1200" dirty="0"/>
            <a:t>debatna skupina </a:t>
          </a:r>
          <a:r>
            <a:rPr lang="hr-HR" sz="2400" kern="1200" dirty="0"/>
            <a:t>i </a:t>
          </a:r>
          <a:r>
            <a:rPr lang="hr-HR" sz="2400" kern="1200" dirty="0" err="1"/>
            <a:t>natj</a:t>
          </a:r>
          <a:r>
            <a:rPr lang="hr-HR" sz="2400" kern="1200" dirty="0"/>
            <a:t>.,                              -napraviti video o </a:t>
          </a:r>
          <a:r>
            <a:rPr lang="hr-HR" sz="2400" kern="1200" dirty="0" err="1"/>
            <a:t>eduk</a:t>
          </a:r>
          <a:r>
            <a:rPr lang="hr-HR" sz="2400" kern="1200" dirty="0"/>
            <a:t>. i zemlji i staviti na </a:t>
          </a:r>
          <a:r>
            <a:rPr lang="hr-HR" sz="2400" kern="1200" dirty="0" err="1"/>
            <a:t>eTwin</a:t>
          </a:r>
          <a:r>
            <a:rPr lang="hr-HR" sz="2400" kern="1200" dirty="0"/>
            <a:t>.,</a:t>
          </a:r>
          <a:r>
            <a:rPr lang="hr-HR" sz="2400" kern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                                                                                            1 radionica s roditeljima (o poticanju kritičkog razmišljanja)</a:t>
          </a:r>
          <a:endParaRPr lang="hr-HR" sz="2400" kern="1200" dirty="0"/>
        </a:p>
      </dsp:txBody>
      <dsp:txXfrm>
        <a:off x="5817704" y="58860"/>
        <a:ext cx="5817704" cy="2210632"/>
      </dsp:txXfrm>
    </dsp:sp>
    <dsp:sp modelId="{19CAD77A-BB6C-43A9-9D21-2F3C06B944D6}">
      <dsp:nvSpPr>
        <dsp:cNvPr id="0" name=""/>
        <dsp:cNvSpPr/>
      </dsp:nvSpPr>
      <dsp:spPr>
        <a:xfrm rot="10800000">
          <a:off x="0" y="3043979"/>
          <a:ext cx="5817704" cy="3087756"/>
        </a:xfrm>
        <a:prstGeom prst="round1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1" kern="1200" dirty="0" err="1"/>
            <a:t>Knjiž</a:t>
          </a:r>
          <a:r>
            <a:rPr lang="hr-HR" sz="2400" kern="1200" dirty="0"/>
            <a:t>.-</a:t>
          </a:r>
          <a:r>
            <a:rPr lang="hr-HR" sz="2400" b="1" i="0" kern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radionica kreativnosti za darovite </a:t>
          </a:r>
          <a:r>
            <a:rPr lang="hr-HR" sz="2400" kern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(30 sati) -pisati članke o projektu i objavljivati                           -Predavanje na aktivu </a:t>
          </a:r>
          <a:r>
            <a:rPr lang="hr-HR" sz="2400" kern="1200" dirty="0" err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pr.gr.predmeta</a:t>
          </a:r>
          <a:r>
            <a:rPr lang="hr-HR" sz="2400" kern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o poboljšanju </a:t>
          </a:r>
          <a:r>
            <a:rPr lang="hr-HR" sz="2400" kern="1200" dirty="0" err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kurikula</a:t>
          </a:r>
          <a:r>
            <a:rPr lang="hr-HR" sz="2400" kern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iz B,K,F. -</a:t>
          </a:r>
          <a:r>
            <a:rPr lang="hr-HR" sz="2400" kern="1200" dirty="0" err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Radion</a:t>
          </a:r>
          <a:r>
            <a:rPr lang="hr-HR" sz="2400" kern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. rješavanja problema koristeći tehnike kreativnog razmišljanja za učenike 5.i 6.r.</a:t>
          </a:r>
          <a:endParaRPr lang="hr-HR" sz="2400" kern="1200" dirty="0"/>
        </a:p>
      </dsp:txBody>
      <dsp:txXfrm rot="10800000">
        <a:off x="0" y="3815918"/>
        <a:ext cx="5817704" cy="2315817"/>
      </dsp:txXfrm>
    </dsp:sp>
    <dsp:sp modelId="{B1C04FAD-321F-44E8-B8E5-2C6E8D7B60D4}">
      <dsp:nvSpPr>
        <dsp:cNvPr id="0" name=""/>
        <dsp:cNvSpPr/>
      </dsp:nvSpPr>
      <dsp:spPr>
        <a:xfrm rot="5400000">
          <a:off x="7140577" y="1655754"/>
          <a:ext cx="3171959" cy="5817704"/>
        </a:xfrm>
        <a:prstGeom prst="round1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hr-HR" sz="2400" b="1" kern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M</a:t>
          </a:r>
          <a:r>
            <a:rPr lang="hr-HR" sz="2400" b="0" kern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-Min. 4 sata na otvorenom  </a:t>
          </a:r>
          <a:r>
            <a:rPr lang="hr-HR" sz="2400" kern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(1 u svakom god. dobu) s bio/</a:t>
          </a:r>
          <a:r>
            <a:rPr lang="hr-HR" sz="2400" kern="1200" dirty="0" err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prir</a:t>
          </a:r>
          <a:r>
            <a:rPr lang="hr-HR" sz="2400" kern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/</a:t>
          </a:r>
          <a:r>
            <a:rPr lang="hr-HR" sz="2400" kern="1200" dirty="0" err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kem</a:t>
          </a:r>
          <a:r>
            <a:rPr lang="hr-HR" sz="2400" kern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/</a:t>
          </a:r>
          <a:r>
            <a:rPr lang="hr-HR" sz="2400" kern="1200" dirty="0" err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fiz</a:t>
          </a:r>
          <a:r>
            <a:rPr lang="hr-HR" sz="2400" kern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                                          -Radionica na aktivu prirodoslovaca o učionici na otvorenom                                          -1 </a:t>
          </a:r>
          <a:r>
            <a:rPr lang="hr-HR" sz="2400" kern="1200" dirty="0" err="1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eTwinning</a:t>
          </a:r>
          <a:r>
            <a:rPr lang="hr-HR" sz="2400" kern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projekt                                                                 -Uvrstiti iskustveno učenje u nastavu M 8</a:t>
          </a:r>
          <a:endParaRPr lang="hr-HR" sz="2400" kern="1200" dirty="0"/>
        </a:p>
      </dsp:txBody>
      <dsp:txXfrm rot="-5400000">
        <a:off x="5817705" y="3771616"/>
        <a:ext cx="5817704" cy="2378969"/>
      </dsp:txXfrm>
    </dsp:sp>
    <dsp:sp modelId="{1EFDC547-8704-4D3F-B9A2-1223A8516D90}">
      <dsp:nvSpPr>
        <dsp:cNvPr id="0" name=""/>
        <dsp:cNvSpPr/>
      </dsp:nvSpPr>
      <dsp:spPr>
        <a:xfrm>
          <a:off x="4011656" y="2511187"/>
          <a:ext cx="3612096" cy="1153137"/>
        </a:xfrm>
        <a:prstGeom prst="roundRect">
          <a:avLst/>
        </a:prstGeom>
        <a:solidFill>
          <a:schemeClr val="bg1">
            <a:lumMod val="9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39700" h="139700" prst="divo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b="1" kern="1200" dirty="0"/>
            <a:t>UV, ŽSV, RS</a:t>
          </a:r>
        </a:p>
      </dsp:txBody>
      <dsp:txXfrm>
        <a:off x="4067948" y="2567479"/>
        <a:ext cx="3499512" cy="10405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D938CB-9247-4DA7-8B47-AAD5C7AF4D22}">
      <dsp:nvSpPr>
        <dsp:cNvPr id="0" name=""/>
        <dsp:cNvSpPr/>
      </dsp:nvSpPr>
      <dsp:spPr>
        <a:xfrm>
          <a:off x="740864" y="0"/>
          <a:ext cx="10513312" cy="5723337"/>
        </a:xfrm>
        <a:prstGeom prst="diamond">
          <a:avLst/>
        </a:prstGeom>
        <a:solidFill>
          <a:schemeClr val="accent4">
            <a:lumMod val="75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C0EBD7-608F-425E-8417-7975497C6DAC}">
      <dsp:nvSpPr>
        <dsp:cNvPr id="0" name=""/>
        <dsp:cNvSpPr/>
      </dsp:nvSpPr>
      <dsp:spPr>
        <a:xfrm>
          <a:off x="253225" y="42208"/>
          <a:ext cx="5326017" cy="2398303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hr-HR" sz="2800" b="1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EJ- </a:t>
          </a:r>
          <a:r>
            <a:rPr lang="hr-HR" sz="28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INA–</a:t>
          </a:r>
          <a:r>
            <a:rPr lang="hr-HR" sz="2800" i="1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hr-HR" sz="2800" b="1" i="1" kern="1200" dirty="0" err="1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spelling</a:t>
          </a:r>
          <a:r>
            <a:rPr lang="hr-HR" sz="2800" b="1" i="1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hr-HR" sz="2800" b="1" i="1" kern="1200" dirty="0" err="1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team</a:t>
          </a:r>
          <a:r>
            <a:rPr lang="hr-HR" sz="2800" b="1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hr-HR" sz="28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i </a:t>
          </a:r>
          <a:r>
            <a:rPr lang="hr-HR" sz="2800" kern="1200" dirty="0" err="1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natj</a:t>
          </a:r>
          <a:r>
            <a:rPr lang="hr-HR" sz="28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.,                                             -1 </a:t>
          </a:r>
          <a:r>
            <a:rPr lang="hr-HR" sz="2800" kern="1200" dirty="0" err="1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eTwinning</a:t>
          </a:r>
          <a:r>
            <a:rPr lang="hr-HR" sz="28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projekt,                            -Skype razgovor,                                                       -Team </a:t>
          </a:r>
          <a:r>
            <a:rPr lang="hr-HR" sz="2800" kern="1200" dirty="0" err="1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building</a:t>
          </a:r>
          <a:r>
            <a:rPr lang="hr-HR" sz="28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UV i SR,                             -</a:t>
          </a:r>
          <a:r>
            <a:rPr lang="hr-HR" sz="2800" kern="1200" dirty="0" err="1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radion.roditeljima</a:t>
          </a:r>
          <a:r>
            <a:rPr lang="hr-HR" sz="28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o motiv.</a:t>
          </a:r>
          <a:endParaRPr lang="hr-HR" sz="2800" kern="1200" dirty="0">
            <a:solidFill>
              <a:schemeClr val="tx1"/>
            </a:solidFill>
          </a:endParaRPr>
        </a:p>
      </dsp:txBody>
      <dsp:txXfrm>
        <a:off x="370301" y="159284"/>
        <a:ext cx="5091865" cy="2164151"/>
      </dsp:txXfrm>
    </dsp:sp>
    <dsp:sp modelId="{30C460BC-6AC7-4918-86EF-23260019E86C}">
      <dsp:nvSpPr>
        <dsp:cNvPr id="0" name=""/>
        <dsp:cNvSpPr/>
      </dsp:nvSpPr>
      <dsp:spPr>
        <a:xfrm>
          <a:off x="6222579" y="25646"/>
          <a:ext cx="5509875" cy="254214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b="1" kern="1200" dirty="0">
              <a:solidFill>
                <a:schemeClr val="tx1"/>
              </a:solidFill>
            </a:rPr>
            <a:t>Nj-</a:t>
          </a:r>
          <a:r>
            <a:rPr lang="hr-HR" sz="2600" b="1" kern="1200" dirty="0" err="1">
              <a:solidFill>
                <a:schemeClr val="tx1"/>
              </a:solidFill>
            </a:rPr>
            <a:t>spelling</a:t>
          </a:r>
          <a:r>
            <a:rPr lang="hr-HR" sz="2600" b="1" kern="1200" dirty="0">
              <a:solidFill>
                <a:schemeClr val="tx1"/>
              </a:solidFill>
            </a:rPr>
            <a:t> </a:t>
          </a:r>
          <a:r>
            <a:rPr lang="hr-HR" sz="2600" b="1" kern="1200" dirty="0" err="1">
              <a:solidFill>
                <a:schemeClr val="tx1"/>
              </a:solidFill>
            </a:rPr>
            <a:t>team</a:t>
          </a:r>
          <a:r>
            <a:rPr lang="hr-HR" sz="2600" b="1" kern="1200" dirty="0">
              <a:solidFill>
                <a:schemeClr val="tx1"/>
              </a:solidFill>
            </a:rPr>
            <a:t>                                                                           </a:t>
          </a:r>
          <a:r>
            <a:rPr lang="hr-HR" sz="2600" kern="1200" dirty="0">
              <a:solidFill>
                <a:schemeClr val="tx1"/>
              </a:solidFill>
            </a:rPr>
            <a:t>-</a:t>
          </a:r>
          <a:r>
            <a:rPr lang="hr-HR" sz="2600" kern="1200" dirty="0" err="1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Radion</a:t>
          </a:r>
          <a:r>
            <a:rPr lang="hr-HR" sz="26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. na aktivima RN i str. </a:t>
          </a:r>
          <a:r>
            <a:rPr lang="hr-HR" sz="2600" kern="1200" dirty="0" err="1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jez</a:t>
          </a:r>
          <a:r>
            <a:rPr lang="hr-HR" sz="26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. (gram. kroz igru, učenje jezika kroz glazbu, priče, stripove)                                            -Predstaviti tečaj i zemlju u kojoj je bila- video i objava na </a:t>
          </a:r>
          <a:r>
            <a:rPr lang="hr-HR" sz="2600" kern="1200" dirty="0" err="1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eTwin</a:t>
          </a:r>
          <a:r>
            <a:rPr lang="hr-HR" sz="26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. </a:t>
          </a:r>
          <a:endParaRPr lang="hr-HR" sz="2600" kern="1200" dirty="0">
            <a:solidFill>
              <a:schemeClr val="tx1"/>
            </a:solidFill>
          </a:endParaRPr>
        </a:p>
      </dsp:txBody>
      <dsp:txXfrm>
        <a:off x="6346676" y="149743"/>
        <a:ext cx="5261681" cy="2293946"/>
      </dsp:txXfrm>
    </dsp:sp>
    <dsp:sp modelId="{68396E3F-FBC8-4AD4-99C5-AAD6474B7E52}">
      <dsp:nvSpPr>
        <dsp:cNvPr id="0" name=""/>
        <dsp:cNvSpPr/>
      </dsp:nvSpPr>
      <dsp:spPr>
        <a:xfrm>
          <a:off x="98462" y="2783168"/>
          <a:ext cx="5390815" cy="2548702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>
              <a:solidFill>
                <a:schemeClr val="tx1"/>
              </a:solidFill>
            </a:rPr>
            <a:t>G-</a:t>
          </a:r>
          <a:r>
            <a:rPr lang="hr-HR" sz="28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Pred. u 8.r.o Malti za Dan EU jezika (26.9.2020.)                                           -Pred. o Erasmus+ (škola </a:t>
          </a:r>
          <a:r>
            <a:rPr lang="hr-HR" sz="2800" kern="1200" dirty="0" err="1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Božava</a:t>
          </a:r>
          <a:r>
            <a:rPr lang="hr-HR" sz="28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)                        -2 </a:t>
          </a:r>
          <a:r>
            <a:rPr lang="hr-HR" sz="2800" kern="1200" dirty="0" err="1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eTwinning</a:t>
          </a:r>
          <a:r>
            <a:rPr lang="hr-HR" sz="28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 projekta  </a:t>
          </a:r>
          <a:endParaRPr lang="hr-HR" sz="2800" kern="1200" dirty="0">
            <a:solidFill>
              <a:schemeClr val="tx1"/>
            </a:solidFill>
          </a:endParaRPr>
        </a:p>
      </dsp:txBody>
      <dsp:txXfrm>
        <a:off x="222879" y="2907585"/>
        <a:ext cx="5141981" cy="2299868"/>
      </dsp:txXfrm>
    </dsp:sp>
    <dsp:sp modelId="{67D78B8A-D565-4CF9-945B-BD1EF1E1D10B}">
      <dsp:nvSpPr>
        <dsp:cNvPr id="0" name=""/>
        <dsp:cNvSpPr/>
      </dsp:nvSpPr>
      <dsp:spPr>
        <a:xfrm>
          <a:off x="6208338" y="2822844"/>
          <a:ext cx="5524116" cy="2576938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b="1" kern="1200" dirty="0" err="1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Psih</a:t>
          </a:r>
          <a:r>
            <a:rPr lang="hr-HR" sz="26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.-</a:t>
          </a:r>
          <a:r>
            <a:rPr lang="hr-HR" sz="2600" kern="1200" dirty="0" err="1">
              <a:solidFill>
                <a:schemeClr val="tx1"/>
              </a:solidFill>
            </a:rPr>
            <a:t>Zadovovoljstvo</a:t>
          </a:r>
          <a:r>
            <a:rPr lang="hr-HR" sz="2600" kern="1200" dirty="0">
              <a:solidFill>
                <a:schemeClr val="tx1"/>
              </a:solidFill>
            </a:rPr>
            <a:t> sudionika mobilnosti (intervju)                                                    -Broj darovitih učenika uključenih u aktivnosti                                                               -Anketa među učenicima o zadovoljstvu (nove metode, motiviranost </a:t>
          </a:r>
          <a:r>
            <a:rPr lang="hr-HR" sz="2600" kern="1200" dirty="0" err="1">
              <a:solidFill>
                <a:schemeClr val="tx1"/>
              </a:solidFill>
            </a:rPr>
            <a:t>nast</a:t>
          </a:r>
          <a:r>
            <a:rPr lang="hr-HR" sz="2600" kern="1200" dirty="0">
              <a:solidFill>
                <a:schemeClr val="tx1"/>
              </a:solidFill>
            </a:rPr>
            <a:t>...)</a:t>
          </a:r>
          <a:endParaRPr lang="hr-HR" sz="2600" kern="1200" dirty="0">
            <a:solidFill>
              <a:schemeClr val="tx1"/>
            </a:solidFill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6334134" y="2948640"/>
        <a:ext cx="5272524" cy="23253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sr-Latn-RS" sz="1800" spc="-1" strike="noStrike">
                <a:solidFill>
                  <a:srgbClr val="000000"/>
                </a:solidFill>
                <a:latin typeface="Calibri"/>
              </a:rPr>
              <a:t>Kliknite za premještanje slajda</a:t>
            </a:r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hr-HR" sz="2000" spc="-1" strike="noStrike">
                <a:latin typeface="Arial"/>
              </a:rPr>
              <a:t>Kliknite za uređivanje oblika bilješki</a:t>
            </a:r>
            <a:endParaRPr b="0" lang="hr-HR" sz="2000" spc="-1" strike="noStrike"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hr-HR" sz="1400" spc="-1" strike="noStrike">
                <a:latin typeface="Times New Roman"/>
              </a:rPr>
              <a:t>&lt;zaglavlje&gt;</a:t>
            </a:r>
            <a:endParaRPr b="0" lang="hr-HR" sz="1400" spc="-1" strike="noStrike">
              <a:latin typeface="Times New Roman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hr-HR" sz="1400" spc="-1" strike="noStrike">
                <a:latin typeface="Times New Roman"/>
              </a:rPr>
              <a:t>&lt;date/time&gt;</a:t>
            </a:r>
            <a:endParaRPr b="0" lang="hr-HR" sz="1400" spc="-1" strike="noStrike">
              <a:latin typeface="Times New Roman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hr-HR" sz="1400" spc="-1" strike="noStrike">
                <a:latin typeface="Times New Roman"/>
              </a:rPr>
              <a:t>&lt;podložje&gt;</a:t>
            </a:r>
            <a:endParaRPr b="0" lang="hr-HR" sz="1400" spc="-1" strike="noStrike">
              <a:latin typeface="Times New Roman"/>
            </a:endParaRPr>
          </a:p>
        </p:txBody>
      </p:sp>
      <p:sp>
        <p:nvSpPr>
          <p:cNvPr id="128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5585E70D-0D61-432D-8542-922EC299BA98}" type="slidenum">
              <a:rPr b="0" lang="hr-HR" sz="1400" spc="-1" strike="noStrike">
                <a:latin typeface="Times New Roman"/>
              </a:rPr>
              <a:t>&lt;number&gt;</a:t>
            </a:fld>
            <a:endParaRPr b="0" lang="hr-H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hr-HR" sz="2000" spc="-1" strike="noStrike">
              <a:latin typeface="Arial"/>
            </a:endParaRPr>
          </a:p>
        </p:txBody>
      </p:sp>
      <p:sp>
        <p:nvSpPr>
          <p:cNvPr id="197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5492A005-BD6C-4C5E-9F6A-36449766D14D}" type="slidenum">
              <a:rPr b="0" lang="hr-HR" sz="1200" spc="-1" strike="noStrike">
                <a:latin typeface="Times New Roman"/>
              </a:rPr>
              <a:t>&lt;number&gt;</a:t>
            </a:fld>
            <a:endParaRPr b="0" lang="hr-HR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sr-Latn-RS" sz="6000" spc="-1" strike="noStrike">
                <a:solidFill>
                  <a:srgbClr val="000000"/>
                </a:solidFill>
                <a:latin typeface="Calibri Light"/>
              </a:rPr>
              <a:t>Kliknite da biste uredili stil naslova matrice</a:t>
            </a:r>
            <a:endParaRPr b="0" lang="sr-Latn-RS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8443E836-AB2A-4F1A-BED9-092E3D7903DA}" type="datetime">
              <a:rPr b="0" lang="hr-HR" sz="1200" spc="-1" strike="noStrike">
                <a:solidFill>
                  <a:srgbClr val="8b8b8b"/>
                </a:solidFill>
                <a:latin typeface="Calibri"/>
              </a:rPr>
              <a:t>21.01.20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B764D556-4942-41A4-BC6B-0C180E6BDD9C}" type="slidenum">
              <a:rPr b="0" lang="hr-HR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800" spc="-1" strike="noStrike">
                <a:solidFill>
                  <a:srgbClr val="000000"/>
                </a:solidFill>
                <a:latin typeface="Calibri"/>
              </a:rPr>
              <a:t>Kliknite za uređivanje oblika teksta</a:t>
            </a:r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Druga razina konture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1800" spc="-1" strike="noStrike">
                <a:solidFill>
                  <a:srgbClr val="000000"/>
                </a:solidFill>
                <a:latin typeface="Calibri"/>
              </a:rPr>
              <a:t>Treća razina konture</a:t>
            </a:r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RS" sz="1800" spc="-1" strike="noStrike">
                <a:solidFill>
                  <a:srgbClr val="000000"/>
                </a:solidFill>
                <a:latin typeface="Calibri"/>
              </a:rPr>
              <a:t>Četvrta razina kontura</a:t>
            </a:r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Peta razina kontura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Šesta razina kontura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Sedma razina konture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8AA163E4-E3E9-46CC-9F15-B1D1FEC5675C}" type="datetime">
              <a:rPr b="0" lang="hr-HR" sz="1200" spc="-1" strike="noStrike">
                <a:solidFill>
                  <a:srgbClr val="8b8b8b"/>
                </a:solidFill>
                <a:latin typeface="Calibri"/>
              </a:rPr>
              <a:t>21.01.20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923F6EC8-313E-4C42-8D05-9FBE8DC2CDFE}" type="slidenum">
              <a:rPr b="0" lang="hr-HR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sr-Latn-RS" sz="1800" spc="-1" strike="noStrike">
                <a:solidFill>
                  <a:srgbClr val="000000"/>
                </a:solidFill>
                <a:latin typeface="Calibri"/>
              </a:rPr>
              <a:t>Kliknite za uređivanje oblika naslova teksta</a:t>
            </a:r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800" spc="-1" strike="noStrike">
                <a:solidFill>
                  <a:srgbClr val="000000"/>
                </a:solidFill>
                <a:latin typeface="Calibri"/>
              </a:rPr>
              <a:t>Kliknite za uređivanje oblika teksta</a:t>
            </a:r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Druga razina konture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1800" spc="-1" strike="noStrike">
                <a:solidFill>
                  <a:srgbClr val="000000"/>
                </a:solidFill>
                <a:latin typeface="Calibri"/>
              </a:rPr>
              <a:t>Treća razina konture</a:t>
            </a:r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RS" sz="1800" spc="-1" strike="noStrike">
                <a:solidFill>
                  <a:srgbClr val="000000"/>
                </a:solidFill>
                <a:latin typeface="Calibri"/>
              </a:rPr>
              <a:t>Četvrta razina kontura</a:t>
            </a:r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Peta razina kontura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Šesta razina kontura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Sedma razina konture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sr-Latn-RS" sz="4400" spc="-1" strike="noStrike">
                <a:solidFill>
                  <a:srgbClr val="000000"/>
                </a:solidFill>
                <a:latin typeface="Calibri Light"/>
              </a:rPr>
              <a:t>Kliknite da biste uredili stil naslova matrice</a:t>
            </a:r>
            <a:endParaRPr b="0" lang="sr-Latn-R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76AAEFA0-930B-4ADC-800E-7CF3E85F638F}" type="datetime">
              <a:rPr b="0" lang="hr-HR" sz="1200" spc="-1" strike="noStrike">
                <a:solidFill>
                  <a:srgbClr val="8b8b8b"/>
                </a:solidFill>
                <a:latin typeface="Calibri"/>
              </a:rPr>
              <a:t>21.01.20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7AF9EC77-B82E-4C8C-A05C-460457505553}" type="slidenum">
              <a:rPr b="0" lang="hr-HR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800" spc="-1" strike="noStrike">
                <a:solidFill>
                  <a:srgbClr val="000000"/>
                </a:solidFill>
                <a:latin typeface="Calibri"/>
              </a:rPr>
              <a:t>Kliknite za uređivanje oblika teksta</a:t>
            </a:r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Druga razina konture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1800" spc="-1" strike="noStrike">
                <a:solidFill>
                  <a:srgbClr val="000000"/>
                </a:solidFill>
                <a:latin typeface="Calibri"/>
              </a:rPr>
              <a:t>Treća razina konture</a:t>
            </a:r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RS" sz="1800" spc="-1" strike="noStrike">
                <a:solidFill>
                  <a:srgbClr val="000000"/>
                </a:solidFill>
                <a:latin typeface="Calibri"/>
              </a:rPr>
              <a:t>Četvrta razina kontura</a:t>
            </a:r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Peta razina kontura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Šesta razina kontura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Sedma razina konture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diagramData" Target="../diagrams/data2.xml"/><Relationship Id="rId2" Type="http://schemas.openxmlformats.org/officeDocument/2006/relationships/diagramLayout" Target="../diagrams/layout2.xml"/><Relationship Id="rId3" Type="http://schemas.openxmlformats.org/officeDocument/2006/relationships/diagramQuickStyle" Target="../diagrams/quickStyle2.xml"/><Relationship Id="rId4" Type="http://schemas.openxmlformats.org/officeDocument/2006/relationships/diagramColors" Target="../diagrams/colors2.xml"/><Relationship Id="rId5" Type="http://schemas.microsoft.com/office/2007/relationships/diagramDrawing" Target="../diagrams/drawing2.xml"/><Relationship Id="rId6" Type="http://schemas.openxmlformats.org/officeDocument/2006/relationships/slideLayout" Target="../slideLayouts/slideLayout29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hyperlink" Target="https://ec.europa.eu/programmes/erasmus-plus/projects/" TargetMode="External"/><Relationship Id="rId2" Type="http://schemas.openxmlformats.org/officeDocument/2006/relationships/hyperlink" Target="https://ec.europa.eu/programmes/erasmus-plus/projects/" TargetMode="External"/><Relationship Id="rId3" Type="http://schemas.openxmlformats.org/officeDocument/2006/relationships/hyperlink" Target="https://ec.europa.eu/programmes/erasmus-plus/projects/" TargetMode="External"/><Relationship Id="rId4" Type="http://schemas.openxmlformats.org/officeDocument/2006/relationships/hyperlink" Target="https://ec.europa.eu/programmes/erasmus-plus/projects/" TargetMode="External"/><Relationship Id="rId5" Type="http://schemas.openxmlformats.org/officeDocument/2006/relationships/slideLayout" Target="../slideLayouts/slideLayout29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9.wmf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diagramData" Target="../diagrams/data3.xml"/><Relationship Id="rId2" Type="http://schemas.openxmlformats.org/officeDocument/2006/relationships/diagramLayout" Target="../diagrams/layout3.xml"/><Relationship Id="rId3" Type="http://schemas.openxmlformats.org/officeDocument/2006/relationships/diagramQuickStyle" Target="../diagrams/quickStyle3.xml"/><Relationship Id="rId4" Type="http://schemas.openxmlformats.org/officeDocument/2006/relationships/diagramColors" Target="../diagrams/colors3.xml"/><Relationship Id="rId5" Type="http://schemas.microsoft.com/office/2007/relationships/diagramDrawing" Target="../diagrams/drawing3.xml"/><Relationship Id="rId6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hyperlink" Target="http://www.mobilnost.hr/index.php?id=784" TargetMode="Externa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diagramData" Target="../diagrams/data4.xml"/><Relationship Id="rId2" Type="http://schemas.openxmlformats.org/officeDocument/2006/relationships/diagramLayout" Target="../diagrams/layout4.xml"/><Relationship Id="rId3" Type="http://schemas.openxmlformats.org/officeDocument/2006/relationships/diagramQuickStyle" Target="../diagrams/quickStyle4.xml"/><Relationship Id="rId4" Type="http://schemas.openxmlformats.org/officeDocument/2006/relationships/diagramColors" Target="../diagrams/colors4.xml"/><Relationship Id="rId5" Type="http://schemas.microsoft.com/office/2007/relationships/diagramDrawing" Target="../diagrams/drawing4.xml"/><Relationship Id="rId6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diagramData" Target="../diagrams/data5.xml"/><Relationship Id="rId2" Type="http://schemas.openxmlformats.org/officeDocument/2006/relationships/diagramLayout" Target="../diagrams/layout5.xml"/><Relationship Id="rId3" Type="http://schemas.openxmlformats.org/officeDocument/2006/relationships/diagramQuickStyle" Target="../diagrams/quickStyle5.xml"/><Relationship Id="rId4" Type="http://schemas.openxmlformats.org/officeDocument/2006/relationships/diagramColors" Target="../diagrams/colors5.xml"/><Relationship Id="rId5" Type="http://schemas.microsoft.com/office/2007/relationships/diagramDrawing" Target="../diagrams/drawing5.xml"/><Relationship Id="rId6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microsoft.com/office/2007/relationships/hdphoto" Target="../media/hdphoto1.wdp"/><Relationship Id="rId3" Type="http://schemas.openxmlformats.org/officeDocument/2006/relationships/slideLayout" Target="../slideLayouts/slideLayout29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png"/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hyperlink" Target="http://eacea.ec.europa.eu/erasmus-plus_en" TargetMode="External"/><Relationship Id="rId2" Type="http://schemas.openxmlformats.org/officeDocument/2006/relationships/slideLayout" Target="../slideLayouts/slideLayout2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wmf"/><Relationship Id="rId2" Type="http://schemas.openxmlformats.org/officeDocument/2006/relationships/hyperlink" Target="mailto:info@mobilnost.hr" TargetMode="External"/><Relationship Id="rId3" Type="http://schemas.openxmlformats.org/officeDocument/2006/relationships/hyperlink" Target="http://www.mobilnost.hr/" TargetMode="External"/><Relationship Id="rId4" Type="http://schemas.openxmlformats.org/officeDocument/2006/relationships/image" Target="../media/image8.png"/><Relationship Id="rId5" Type="http://schemas.openxmlformats.org/officeDocument/2006/relationships/slideLayout" Target="../slideLayouts/slideLayout2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hyperlink" Target="http://www.mobilnost.hr/hr/sadrzaj/programi/erasmus-/kljucna-aktivnost-1/" TargetMode="External"/><Relationship Id="rId2" Type="http://schemas.openxmlformats.org/officeDocument/2006/relationships/hyperlink" Target="http://www.mobilnost.hr/hr/sadrzaj/programi/erasmus-/kljucna-aktivnost-2/" TargetMode="External"/><Relationship Id="rId3" Type="http://schemas.openxmlformats.org/officeDocument/2006/relationships/hyperlink" Target="http://www.mobilnost.hr/hr/sadrzaj/programi/erasmus-/kljucna-aktivnost-3/" TargetMode="External"/><Relationship Id="rId4" Type="http://schemas.openxmlformats.org/officeDocument/2006/relationships/hyperlink" Target="http://www.mobilnost.hr/hr/sadrzaj/programi/erasmus-/program-jean-monnet/" TargetMode="External"/><Relationship Id="rId5" Type="http://schemas.openxmlformats.org/officeDocument/2006/relationships/hyperlink" Target="http://www.mobilnost.hr/hr/sadrzaj/programi/erasmus-/program-jean-monnet/" TargetMode="External"/><Relationship Id="rId6" Type="http://schemas.openxmlformats.org/officeDocument/2006/relationships/hyperlink" Target="http://www.mobilnost.hr/hr/sadrzaj/programi/erasmus-/sport/" TargetMode="External"/><Relationship Id="rId7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hyperlink" Target="http://www.schooleducationgateway.eu/en/pub/index.htm" TargetMode="External"/><Relationship Id="rId2" Type="http://schemas.openxmlformats.org/officeDocument/2006/relationships/hyperlink" Target="http://www.schooleducationgateway.eu/en/pub/index.htm" TargetMode="External"/><Relationship Id="rId3" Type="http://schemas.openxmlformats.org/officeDocument/2006/relationships/hyperlink" Target="http://www.schooleducationgateway.eu/en/pub/index.htm" TargetMode="External"/><Relationship Id="rId4" Type="http://schemas.openxmlformats.org/officeDocument/2006/relationships/hyperlink" Target="http://www.schooleducationgateway.eu/en/pub/index.htm" TargetMode="External"/><Relationship Id="rId5" Type="http://schemas.openxmlformats.org/officeDocument/2006/relationships/hyperlink" Target="http://www.schooleducationgateway.eu/en/pub/index.htm" TargetMode="External"/><Relationship Id="rId6" Type="http://schemas.openxmlformats.org/officeDocument/2006/relationships/diagramData" Target="../diagrams/data1.xml"/><Relationship Id="rId7" Type="http://schemas.openxmlformats.org/officeDocument/2006/relationships/diagramLayout" Target="../diagrams/layout1.xml"/><Relationship Id="rId8" Type="http://schemas.openxmlformats.org/officeDocument/2006/relationships/diagramQuickStyle" Target="../diagrams/quickStyle1.xml"/><Relationship Id="rId9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1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9c9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1631880" y="5161320"/>
            <a:ext cx="8927640" cy="1084320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txBody>
          <a:bodyPr>
            <a:normAutofit/>
          </a:bodyPr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0" lang="hr-HR" sz="3200" spc="-1" strike="noStrike">
                <a:solidFill>
                  <a:srgbClr val="ffffff"/>
                </a:solidFill>
                <a:latin typeface="Calibri"/>
              </a:rPr>
              <a:t>Silvana Stipić </a:t>
            </a:r>
            <a:endParaRPr b="0" lang="hr-HR" sz="32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b="0" lang="hr-HR" sz="3200" spc="-1" strike="noStrike">
                <a:solidFill>
                  <a:srgbClr val="ffffff"/>
                </a:solidFill>
                <a:latin typeface="Calibri"/>
              </a:rPr>
              <a:t>ŽSV pedagoga - studeni 2019.</a:t>
            </a:r>
            <a:endParaRPr b="0" lang="hr-HR" sz="3200" spc="-1" strike="noStrike">
              <a:latin typeface="Arial"/>
            </a:endParaRPr>
          </a:p>
        </p:txBody>
      </p:sp>
      <p:pic>
        <p:nvPicPr>
          <p:cNvPr id="130" name="Picture 2" descr=""/>
          <p:cNvPicPr/>
          <p:nvPr/>
        </p:nvPicPr>
        <p:blipFill>
          <a:blip r:embed="rId1"/>
          <a:stretch/>
        </p:blipFill>
        <p:spPr>
          <a:xfrm>
            <a:off x="1631880" y="821520"/>
            <a:ext cx="8927640" cy="3905640"/>
          </a:xfrm>
          <a:prstGeom prst="rect">
            <a:avLst/>
          </a:prstGeom>
          <a:ln>
            <a:noFill/>
          </a:ln>
          <a:scene3d>
            <a:camera prst="orthographicFront"/>
            <a:lightRig dir="t" rig="threePt"/>
          </a:scene3d>
          <a:sp3d>
            <a:bevelT prst="coolSlant" w="165100"/>
          </a:sp3d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936720" y="329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0" lang="sr-Latn-RS" sz="4400" spc="-1" strike="noStrike">
                <a:solidFill>
                  <a:srgbClr val="000000"/>
                </a:solidFill>
                <a:latin typeface="Calibri Light"/>
              </a:rPr>
              <a:t>PROJEKT OŠ S.RADIĆA BIBINJE</a:t>
            </a:r>
            <a:br/>
            <a:r>
              <a:rPr b="0" lang="sr-Latn-RS" sz="4400" spc="-1" strike="noStrike">
                <a:solidFill>
                  <a:srgbClr val="ff0000"/>
                </a:solidFill>
                <a:latin typeface="Calibri Light"/>
              </a:rPr>
              <a:t>„</a:t>
            </a:r>
            <a:r>
              <a:rPr b="1" lang="sr-Latn-RS" sz="4400" spc="-1" strike="noStrike">
                <a:solidFill>
                  <a:srgbClr val="ff0000"/>
                </a:solidFill>
                <a:latin typeface="Calibri Light"/>
              </a:rPr>
              <a:t>MOGU VIŠE” </a:t>
            </a:r>
            <a:r>
              <a:rPr b="0" lang="sr-Latn-RS" sz="4400" spc="-1" strike="noStrike">
                <a:solidFill>
                  <a:srgbClr val="000000"/>
                </a:solidFill>
                <a:latin typeface="Calibri Light"/>
              </a:rPr>
              <a:t>– rad s darovitim učenicima </a:t>
            </a:r>
            <a:endParaRPr b="0" lang="sr-Latn-R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CustomShape 2"/>
          <p:cNvSpPr/>
          <p:nvPr/>
        </p:nvSpPr>
        <p:spPr>
          <a:xfrm>
            <a:off x="1155240" y="1845360"/>
            <a:ext cx="9880920" cy="3942360"/>
          </a:xfrm>
          <a:prstGeom prst="rect">
            <a:avLst/>
          </a:prstGeom>
          <a:solidFill>
            <a:srgbClr val="9ecc82"/>
          </a:solidFill>
          <a:ln/>
          <a:scene3d>
            <a:camera prst="orthographicFront"/>
            <a:lightRig dir="t" rig="threePt"/>
          </a:scene3d>
          <a:sp3d>
            <a:bevelT prst="coolSlant" w="165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7000"/>
              </a:lnSpc>
              <a:spcAft>
                <a:spcPts val="799"/>
              </a:spcAft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  <a:ea typeface="Calibri"/>
              </a:rPr>
              <a:t>Nositelj programa: Dragana Švenjak, psihologinja</a:t>
            </a:r>
            <a:r>
              <a:rPr b="0" lang="hr-HR" sz="2800" spc="-1" strike="noStrike">
                <a:solidFill>
                  <a:srgbClr val="000000"/>
                </a:solidFill>
                <a:latin typeface="Calibri"/>
                <a:ea typeface="Calibri"/>
              </a:rPr>
              <a:t>	</a:t>
            </a:r>
            <a:endParaRPr b="0" lang="hr-HR" sz="2800" spc="-1" strike="noStrike"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r>
              <a:rPr b="1" lang="hr-HR" sz="2800" spc="-1" strike="noStrike">
                <a:solidFill>
                  <a:srgbClr val="ff0000"/>
                </a:solidFill>
                <a:latin typeface="Calibri"/>
                <a:ea typeface="Calibri"/>
              </a:rPr>
              <a:t>AKTIVNOSTI S DAROVITIMA </a:t>
            </a:r>
            <a:r>
              <a:rPr b="0" lang="hr-HR" sz="2800" spc="-1" strike="noStrike">
                <a:solidFill>
                  <a:srgbClr val="ff0000"/>
                </a:solidFill>
                <a:latin typeface="Calibri"/>
                <a:ea typeface="Calibri"/>
              </a:rPr>
              <a:t>- 3. i 4. razred: ( od 2009./10)</a:t>
            </a:r>
            <a:endParaRPr b="0" lang="hr-HR" sz="2800" spc="-1" strike="noStrike">
              <a:latin typeface="Arial"/>
            </a:endParaRPr>
          </a:p>
          <a:p>
            <a:pPr marL="343080" indent="-342720">
              <a:lnSpc>
                <a:spcPct val="107000"/>
              </a:lnSpc>
              <a:buClr>
                <a:srgbClr val="000000"/>
              </a:buClr>
              <a:buFont typeface="Calibri"/>
              <a:buChar char="-"/>
            </a:pPr>
            <a:r>
              <a:rPr b="1" lang="hr-HR" sz="2800" spc="-1" strike="noStrike">
                <a:solidFill>
                  <a:srgbClr val="000000"/>
                </a:solidFill>
                <a:latin typeface="Calibri"/>
                <a:ea typeface="Calibri"/>
              </a:rPr>
              <a:t>IDENTIFIKACIJA (3.r.) </a:t>
            </a:r>
            <a:r>
              <a:rPr b="0" lang="hr-HR" sz="2800" spc="-1" strike="noStrike">
                <a:solidFill>
                  <a:srgbClr val="000000"/>
                </a:solidFill>
                <a:latin typeface="Calibri"/>
                <a:ea typeface="Calibri"/>
              </a:rPr>
              <a:t>– psihologinja</a:t>
            </a:r>
            <a:endParaRPr b="0" lang="hr-HR" sz="2800" spc="-1" strike="noStrike">
              <a:latin typeface="Arial"/>
            </a:endParaRPr>
          </a:p>
          <a:p>
            <a:pPr marL="343080" indent="-342720">
              <a:lnSpc>
                <a:spcPct val="107000"/>
              </a:lnSpc>
              <a:buClr>
                <a:srgbClr val="000000"/>
              </a:buClr>
              <a:buFont typeface="Calibri"/>
              <a:buChar char="-"/>
            </a:pPr>
            <a:r>
              <a:rPr b="1" lang="hr-HR" sz="2800" spc="-1" strike="noStrike">
                <a:solidFill>
                  <a:srgbClr val="000000"/>
                </a:solidFill>
                <a:latin typeface="Calibri"/>
                <a:ea typeface="Calibri"/>
              </a:rPr>
              <a:t>MALA FILOZOFIJA </a:t>
            </a:r>
            <a:r>
              <a:rPr b="0" lang="hr-HR" sz="2800" spc="-1" strike="noStrike">
                <a:solidFill>
                  <a:srgbClr val="000000"/>
                </a:solidFill>
                <a:latin typeface="Calibri"/>
                <a:ea typeface="Calibri"/>
              </a:rPr>
              <a:t>– vanjski suradnik (Ćurko - </a:t>
            </a:r>
            <a:r>
              <a:rPr b="0" lang="hr-HR" sz="2800" spc="-1" strike="noStrike">
                <a:solidFill>
                  <a:srgbClr val="000000"/>
                </a:solidFill>
                <a:latin typeface="Calibri"/>
                <a:ea typeface="Calibri"/>
              </a:rPr>
              <a:t>nagrada za najkreativniji edukativni program u HR 2010.)</a:t>
            </a:r>
            <a:endParaRPr b="0" lang="hr-HR" sz="2800" spc="-1" strike="noStrike">
              <a:latin typeface="Arial"/>
            </a:endParaRPr>
          </a:p>
          <a:p>
            <a:pPr marL="343080" indent="-342720">
              <a:lnSpc>
                <a:spcPct val="107000"/>
              </a:lnSpc>
              <a:buClr>
                <a:srgbClr val="000000"/>
              </a:buClr>
              <a:buFont typeface="Calibri"/>
              <a:buChar char="-"/>
            </a:pPr>
            <a:r>
              <a:rPr b="1" lang="hr-HR" sz="2800" spc="-1" strike="noStrike">
                <a:solidFill>
                  <a:srgbClr val="000000"/>
                </a:solidFill>
                <a:latin typeface="Calibri"/>
                <a:ea typeface="Calibri"/>
              </a:rPr>
              <a:t>ETHOS</a:t>
            </a:r>
            <a:r>
              <a:rPr b="0" lang="hr-HR" sz="2800" spc="-1" strike="noStrike">
                <a:solidFill>
                  <a:srgbClr val="000000"/>
                </a:solidFill>
                <a:latin typeface="Calibri"/>
                <a:ea typeface="Calibri"/>
              </a:rPr>
              <a:t> - vanjski suradnik (Ćurko), psihologinja</a:t>
            </a:r>
            <a:endParaRPr b="0" lang="hr-HR" sz="2800" spc="-1" strike="noStrike">
              <a:latin typeface="Arial"/>
            </a:endParaRPr>
          </a:p>
          <a:p>
            <a:pPr marL="343080" indent="-342720">
              <a:lnSpc>
                <a:spcPct val="107000"/>
              </a:lnSpc>
              <a:spcAft>
                <a:spcPts val="799"/>
              </a:spcAft>
              <a:buClr>
                <a:srgbClr val="000000"/>
              </a:buClr>
              <a:buFont typeface="Calibri"/>
              <a:buChar char="-"/>
            </a:pPr>
            <a:r>
              <a:rPr b="1" lang="hr-HR" sz="2800" spc="-1" strike="noStrike">
                <a:solidFill>
                  <a:srgbClr val="000000"/>
                </a:solidFill>
                <a:latin typeface="Calibri"/>
                <a:ea typeface="Calibri"/>
              </a:rPr>
              <a:t>RADIONICE TIJEKOM GODINE </a:t>
            </a:r>
            <a:r>
              <a:rPr b="0" lang="hr-HR" sz="2800" spc="-1" strike="noStrike">
                <a:solidFill>
                  <a:srgbClr val="000000"/>
                </a:solidFill>
                <a:latin typeface="Calibri"/>
                <a:ea typeface="Calibri"/>
              </a:rPr>
              <a:t>– nastavnici iz Hj, Ej, Njj, Fj, M, K, F, TK, LK, INF.,robotika, modelari, Zadruga – izrada predmeta </a:t>
            </a:r>
            <a:endParaRPr b="0" lang="hr-HR" sz="2800" spc="-1" strike="noStrike">
              <a:latin typeface="Arial"/>
            </a:endParaRPr>
          </a:p>
        </p:txBody>
      </p:sp>
      <p:sp>
        <p:nvSpPr>
          <p:cNvPr id="157" name="CustomShape 3"/>
          <p:cNvSpPr/>
          <p:nvPr/>
        </p:nvSpPr>
        <p:spPr>
          <a:xfrm>
            <a:off x="1876680" y="6001560"/>
            <a:ext cx="8232480" cy="545760"/>
          </a:xfrm>
          <a:prstGeom prst="rect">
            <a:avLst/>
          </a:prstGeom>
          <a:solidFill>
            <a:srgbClr val="9ecc82"/>
          </a:solidFill>
          <a:ln>
            <a:noFill/>
          </a:ln>
          <a:effectLst>
            <a:outerShdw algn="ctr" blurRad="57150" dir="5400000" dist="19080" rotWithShape="0">
              <a:srgbClr val="000000">
                <a:alpha val="63000"/>
              </a:srgbClr>
            </a:outerShdw>
          </a:effectLst>
          <a:scene3d>
            <a:camera prst="orthographicFront"/>
            <a:lightRig dir="t" rig="threePt"/>
          </a:scene3d>
          <a:sp3d>
            <a:bevelT prst="coolSlant" w="165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7000"/>
              </a:lnSpc>
              <a:spcAft>
                <a:spcPts val="799"/>
              </a:spcAft>
            </a:pPr>
            <a:r>
              <a:rPr b="1" lang="hr-HR" sz="2800" spc="-1" strike="noStrike">
                <a:solidFill>
                  <a:srgbClr val="ff0000"/>
                </a:solidFill>
                <a:latin typeface="Calibri"/>
                <a:ea typeface="Calibri"/>
              </a:rPr>
              <a:t>CILJ ŠKOLE</a:t>
            </a:r>
            <a:r>
              <a:rPr b="0" lang="hr-HR" sz="2800" spc="-1" strike="noStrike">
                <a:solidFill>
                  <a:srgbClr val="ff0000"/>
                </a:solidFill>
                <a:latin typeface="Calibri"/>
                <a:ea typeface="Calibri"/>
              </a:rPr>
              <a:t>: Proširiti aktivnosti na učenike 1. – 8. razreda</a:t>
            </a:r>
            <a:endParaRPr b="0" lang="hr-HR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0" lang="sr-Latn-RS" sz="4400" spc="-1" strike="noStrike">
                <a:solidFill>
                  <a:srgbClr val="000000"/>
                </a:solidFill>
                <a:latin typeface="Calibri Light"/>
              </a:rPr>
              <a:t>PROJEKT OŠ S.RADIĆA BIBINJE</a:t>
            </a:r>
            <a:br/>
            <a:r>
              <a:rPr b="0" lang="sr-Latn-RS" sz="4400" spc="-1" strike="noStrike">
                <a:solidFill>
                  <a:srgbClr val="ff0000"/>
                </a:solidFill>
                <a:latin typeface="Calibri Light"/>
              </a:rPr>
              <a:t>„</a:t>
            </a:r>
            <a:r>
              <a:rPr b="1" lang="sr-Latn-RS" sz="4400" spc="-1" strike="noStrike">
                <a:solidFill>
                  <a:srgbClr val="ff0000"/>
                </a:solidFill>
                <a:latin typeface="Calibri Light"/>
              </a:rPr>
              <a:t>MOGU VIŠE” </a:t>
            </a:r>
            <a:r>
              <a:rPr b="0" lang="sr-Latn-RS" sz="4400" spc="-1" strike="noStrike">
                <a:solidFill>
                  <a:srgbClr val="000000"/>
                </a:solidFill>
                <a:latin typeface="Calibri Light"/>
              </a:rPr>
              <a:t>– rad s darovitim učenicima </a:t>
            </a:r>
            <a:endParaRPr b="0" lang="sr-Latn-R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CustomShape 2"/>
          <p:cNvSpPr/>
          <p:nvPr/>
        </p:nvSpPr>
        <p:spPr>
          <a:xfrm>
            <a:off x="953640" y="2953440"/>
            <a:ext cx="9104400" cy="392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hr-HR" sz="2800" spc="-1" strike="noStrike">
                <a:solidFill>
                  <a:srgbClr val="ff0000"/>
                </a:solidFill>
                <a:latin typeface="FreeSans"/>
              </a:rPr>
              <a:t>European Development Plan </a:t>
            </a:r>
            <a:r>
              <a:rPr b="0" lang="hr-HR" sz="2800" spc="-1" strike="noStrike">
                <a:solidFill>
                  <a:srgbClr val="000000"/>
                </a:solidFill>
                <a:latin typeface="FreeSans"/>
              </a:rPr>
              <a:t>– ( do 15.veljače) </a:t>
            </a:r>
            <a:endParaRPr b="0" lang="hr-H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2800" spc="-1" strike="noStrike">
                <a:solidFill>
                  <a:srgbClr val="000000"/>
                </a:solidFill>
                <a:latin typeface="FreeSans"/>
              </a:rPr>
              <a:t>- opis potreba i ciljeva škole,</a:t>
            </a:r>
            <a:endParaRPr b="0" lang="hr-H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2800" spc="-1" strike="noStrike">
                <a:solidFill>
                  <a:srgbClr val="000000"/>
                </a:solidFill>
                <a:latin typeface="FreeSans"/>
              </a:rPr>
              <a:t>- dugoročni planovi, povijest škole, kurikulum,</a:t>
            </a:r>
            <a:endParaRPr b="0" lang="hr-H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2800" spc="-1" strike="noStrike">
                <a:solidFill>
                  <a:srgbClr val="000000"/>
                </a:solidFill>
                <a:latin typeface="FreeSans"/>
              </a:rPr>
              <a:t>- sve o projektu – MOGU VIŠE, </a:t>
            </a:r>
            <a:endParaRPr b="0" lang="hr-H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2800" spc="-1" strike="noStrike">
                <a:solidFill>
                  <a:srgbClr val="000000"/>
                </a:solidFill>
                <a:latin typeface="FreeSans"/>
              </a:rPr>
              <a:t>- koje su radionice i tečajevi izabrani i zašto (7 nastavnika)</a:t>
            </a:r>
            <a:endParaRPr b="0" lang="hr-H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2800" spc="-1" strike="noStrike">
                <a:solidFill>
                  <a:srgbClr val="000000"/>
                </a:solidFill>
                <a:latin typeface="FreeSans"/>
              </a:rPr>
              <a:t>- što očekujemo od edukacija,</a:t>
            </a:r>
            <a:endParaRPr b="0" lang="hr-H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2800" spc="-1" strike="noStrike">
                <a:solidFill>
                  <a:srgbClr val="000000"/>
                </a:solidFill>
                <a:latin typeface="FreeSans"/>
              </a:rPr>
              <a:t>- evaluacija programa, </a:t>
            </a:r>
            <a:endParaRPr b="0" lang="hr-H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         </a:t>
            </a:r>
            <a:r>
              <a:rPr b="0" lang="hr-HR" sz="2800" spc="-1" strike="noStrike" u="sng">
                <a:solidFill>
                  <a:srgbClr val="000000"/>
                </a:solidFill>
                <a:uFillTx/>
                <a:latin typeface="Calibri"/>
              </a:rPr>
              <a:t>- 37 stranica</a:t>
            </a:r>
            <a:endParaRPr b="0" lang="hr-HR" sz="2800" spc="-1" strike="noStrike">
              <a:latin typeface="Arial"/>
            </a:endParaRPr>
          </a:p>
        </p:txBody>
      </p:sp>
      <p:sp>
        <p:nvSpPr>
          <p:cNvPr id="160" name="CustomShape 3"/>
          <p:cNvSpPr/>
          <p:nvPr/>
        </p:nvSpPr>
        <p:spPr>
          <a:xfrm>
            <a:off x="529920" y="2016000"/>
            <a:ext cx="797184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hr-HR" sz="2800" spc="-1" strike="noStrike">
                <a:solidFill>
                  <a:srgbClr val="ff0000"/>
                </a:solidFill>
                <a:latin typeface="FreeSans"/>
              </a:rPr>
              <a:t>Applicant Organisation </a:t>
            </a:r>
            <a:r>
              <a:rPr b="0" lang="hr-HR" sz="2800" spc="-1" strike="noStrike">
                <a:solidFill>
                  <a:srgbClr val="000000"/>
                </a:solidFill>
                <a:latin typeface="FreeSans"/>
              </a:rPr>
              <a:t>– prijava i podaci o školi</a:t>
            </a:r>
            <a:endParaRPr b="0" lang="hr-HR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483120" y="1379520"/>
            <a:ext cx="10949040" cy="1370160"/>
          </a:xfrm>
          <a:prstGeom prst="rect">
            <a:avLst/>
          </a:prstGeom>
          <a:solidFill>
            <a:srgbClr val="9ecc82"/>
          </a:solidFill>
          <a:ln>
            <a:noFill/>
          </a:ln>
          <a:scene3d>
            <a:camera prst="orthographicFront"/>
            <a:lightRig dir="t" rig="threePt"/>
          </a:scene3d>
          <a:sp3d>
            <a:bevelT prst="coolSlant" w="165100"/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2800" spc="-1" strike="noStrike">
                <a:solidFill>
                  <a:srgbClr val="000000"/>
                </a:solidFill>
                <a:latin typeface="FreeSans"/>
              </a:rPr>
              <a:t>Knjižničarka -</a:t>
            </a:r>
            <a:r>
              <a:rPr b="0" lang="hr-HR" sz="2800" spc="-1" strike="noStrike">
                <a:solidFill>
                  <a:srgbClr val="ff0000"/>
                </a:solidFill>
                <a:latin typeface="FreeSans"/>
              </a:rPr>
              <a:t>„Teaching creativity in schools</a:t>
            </a:r>
            <a:r>
              <a:rPr b="0" lang="hr-HR" sz="2800" spc="-1" strike="noStrike">
                <a:solidFill>
                  <a:srgbClr val="000000"/>
                </a:solidFill>
                <a:latin typeface="FreeSans"/>
              </a:rPr>
              <a:t>, inspired by E. de Bono“ - </a:t>
            </a: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kako organizirati i voditi sesije kreativnog i konstruktivnog razmišljanja - </a:t>
            </a:r>
            <a:r>
              <a:rPr b="1" lang="hr-HR" sz="2800" spc="-1" strike="noStrike">
                <a:solidFill>
                  <a:srgbClr val="000000"/>
                </a:solidFill>
                <a:latin typeface="Calibri"/>
              </a:rPr>
              <a:t>Ljubljana</a:t>
            </a:r>
            <a:endParaRPr b="0" lang="hr-HR" sz="2800" spc="-1" strike="noStrike">
              <a:latin typeface="Arial"/>
            </a:endParaRPr>
          </a:p>
        </p:txBody>
      </p:sp>
      <p:sp>
        <p:nvSpPr>
          <p:cNvPr id="162" name="CustomShape 2"/>
          <p:cNvSpPr/>
          <p:nvPr/>
        </p:nvSpPr>
        <p:spPr>
          <a:xfrm>
            <a:off x="838080" y="3298320"/>
            <a:ext cx="10135440" cy="9435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dir="t" rig="threePt"/>
          </a:scene3d>
          <a:sp3d>
            <a:bevelT prst="coolSlant" w="165100"/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2800" spc="-1" strike="noStrike">
                <a:solidFill>
                  <a:srgbClr val="000000"/>
                </a:solidFill>
                <a:latin typeface="FreeSans"/>
              </a:rPr>
              <a:t>Nastavnica Hrv. jez. - </a:t>
            </a:r>
            <a:r>
              <a:rPr b="0" lang="hr-HR" sz="2800" spc="-1" strike="noStrike">
                <a:solidFill>
                  <a:srgbClr val="ff0000"/>
                </a:solidFill>
                <a:latin typeface="FreeSans"/>
              </a:rPr>
              <a:t>„IKT in classroom“</a:t>
            </a:r>
            <a:r>
              <a:rPr b="0" lang="hr-HR" sz="2800" spc="-1" strike="noStrike">
                <a:solidFill>
                  <a:srgbClr val="000000"/>
                </a:solidFill>
                <a:latin typeface="FreeSans"/>
              </a:rPr>
              <a:t> - promiče kreativno rasuđivanje kroz IKT - </a:t>
            </a:r>
            <a:r>
              <a:rPr b="1" lang="hr-HR" sz="2800" spc="-1" strike="noStrike">
                <a:solidFill>
                  <a:srgbClr val="000000"/>
                </a:solidFill>
                <a:latin typeface="FreeSans"/>
              </a:rPr>
              <a:t>Ljubljana.</a:t>
            </a:r>
            <a:endParaRPr b="0" lang="hr-HR" sz="2800" spc="-1" strike="noStrike">
              <a:latin typeface="Arial"/>
            </a:endParaRPr>
          </a:p>
        </p:txBody>
      </p:sp>
      <p:sp>
        <p:nvSpPr>
          <p:cNvPr id="163" name="CustomShape 3"/>
          <p:cNvSpPr/>
          <p:nvPr/>
        </p:nvSpPr>
        <p:spPr>
          <a:xfrm>
            <a:off x="483120" y="4785840"/>
            <a:ext cx="11298240" cy="1796040"/>
          </a:xfrm>
          <a:prstGeom prst="rect">
            <a:avLst/>
          </a:prstGeom>
          <a:gradFill rotWithShape="0">
            <a:gsLst>
              <a:gs pos="0">
                <a:srgbClr val="d1d1d1"/>
              </a:gs>
              <a:gs pos="100000">
                <a:srgbClr val="c7c7c7"/>
              </a:gs>
            </a:gsLst>
            <a:lin ang="5400000"/>
          </a:gradFill>
          <a:ln/>
          <a:scene3d>
            <a:camera prst="orthographicFront"/>
            <a:lightRig dir="t" rig="threePt"/>
          </a:scene3d>
          <a:sp3d>
            <a:bevelT prst="coolSlant" w="165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2800" spc="-1" strike="noStrike">
                <a:solidFill>
                  <a:srgbClr val="000000"/>
                </a:solidFill>
                <a:latin typeface="FreeSans"/>
              </a:rPr>
              <a:t>Druga nast. Hrv. jez. - </a:t>
            </a:r>
            <a:r>
              <a:rPr b="0" lang="hr-HR" sz="2800" spc="-1" strike="noStrike">
                <a:solidFill>
                  <a:srgbClr val="ff0000"/>
                </a:solidFill>
                <a:latin typeface="FreeSans"/>
              </a:rPr>
              <a:t>„Photo and Video Making in Our Classrom“ </a:t>
            </a:r>
            <a:r>
              <a:rPr b="0" lang="hr-HR" sz="2800" spc="-1" strike="noStrike">
                <a:solidFill>
                  <a:srgbClr val="000000"/>
                </a:solidFill>
                <a:latin typeface="FreeSans"/>
              </a:rPr>
              <a:t>- poboljšati svoje digitalne kompetencije učeći o multimediji i korištenju vizualnih izvora znanja (tj. kako koristiti slike i video uratke u nastavi) - </a:t>
            </a:r>
            <a:r>
              <a:rPr b="1" lang="hr-HR" sz="2800" spc="-1" strike="noStrike">
                <a:solidFill>
                  <a:srgbClr val="000000"/>
                </a:solidFill>
                <a:latin typeface="FreeSans"/>
              </a:rPr>
              <a:t>Barcelona.</a:t>
            </a:r>
            <a:endParaRPr b="0" lang="hr-HR" sz="2800" spc="-1" strike="noStrike">
              <a:latin typeface="Arial"/>
            </a:endParaRPr>
          </a:p>
        </p:txBody>
      </p:sp>
      <p:sp>
        <p:nvSpPr>
          <p:cNvPr id="164" name="TextShape 4"/>
          <p:cNvSpPr txBox="1"/>
          <p:nvPr/>
        </p:nvSpPr>
        <p:spPr>
          <a:xfrm>
            <a:off x="838080" y="365040"/>
            <a:ext cx="10515240" cy="7178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sr-Latn-RS" sz="4400" spc="-1" strike="noStrike">
                <a:solidFill>
                  <a:srgbClr val="000000"/>
                </a:solidFill>
                <a:latin typeface="Calibri Light"/>
              </a:rPr>
              <a:t>TEČAJEVI</a:t>
            </a:r>
            <a:endParaRPr b="0" lang="sr-Latn-RS" sz="4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743400" y="2062080"/>
            <a:ext cx="10754280" cy="136944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dir="t" rig="threePt"/>
          </a:scene3d>
          <a:sp3d>
            <a:bevelT prst="coolSlant" w="165100"/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2800" spc="-1" strike="noStrike">
                <a:solidFill>
                  <a:srgbClr val="000000"/>
                </a:solidFill>
                <a:latin typeface="FreeSans"/>
              </a:rPr>
              <a:t>Nastavnica Matem. - „</a:t>
            </a:r>
            <a:r>
              <a:rPr b="0" lang="hr-HR" sz="2800" spc="-1" strike="noStrike">
                <a:solidFill>
                  <a:srgbClr val="ff0000"/>
                </a:solidFill>
                <a:latin typeface="FreeSans"/>
              </a:rPr>
              <a:t>Nature as a Fantastic Classroom</a:t>
            </a:r>
            <a:r>
              <a:rPr b="0" lang="hr-HR" sz="2800" spc="-1" strike="noStrike">
                <a:solidFill>
                  <a:srgbClr val="000000"/>
                </a:solidFill>
                <a:latin typeface="FreeSans"/>
              </a:rPr>
              <a:t>“ u </a:t>
            </a:r>
            <a:r>
              <a:rPr b="1" lang="hr-HR" sz="2800" spc="-1" strike="noStrike">
                <a:solidFill>
                  <a:srgbClr val="000000"/>
                </a:solidFill>
                <a:latin typeface="FreeSans"/>
              </a:rPr>
              <a:t>Švedskoj</a:t>
            </a:r>
            <a:r>
              <a:rPr b="0" lang="hr-HR" sz="2800" spc="-1" strike="noStrike">
                <a:solidFill>
                  <a:srgbClr val="000000"/>
                </a:solidFill>
                <a:latin typeface="FreeSans"/>
              </a:rPr>
              <a:t> - kako učionicu preseliti u vanjski okoliš te tako razvijati matematičku pismenost</a:t>
            </a:r>
            <a:endParaRPr b="0" lang="hr-HR" sz="2800" spc="-1" strike="noStrike">
              <a:latin typeface="Arial"/>
            </a:endParaRPr>
          </a:p>
        </p:txBody>
      </p:sp>
      <p:sp>
        <p:nvSpPr>
          <p:cNvPr id="166" name="CustomShape 2"/>
          <p:cNvSpPr/>
          <p:nvPr/>
        </p:nvSpPr>
        <p:spPr>
          <a:xfrm>
            <a:off x="369360" y="3260520"/>
            <a:ext cx="10803600" cy="2222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scene3d>
            <a:camera prst="orthographicFront"/>
            <a:lightRig dir="t" rig="threePt"/>
          </a:scene3d>
          <a:sp3d>
            <a:bevelT prst="coolSlant" w="165100"/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2800" spc="-1" strike="noStrike">
                <a:solidFill>
                  <a:srgbClr val="000000"/>
                </a:solidFill>
                <a:latin typeface="FreeSans"/>
              </a:rPr>
              <a:t>Nastavnica Geogr. -tečaj engleskog jezika na </a:t>
            </a:r>
            <a:r>
              <a:rPr b="1" lang="hr-HR" sz="2800" spc="-1" strike="noStrike">
                <a:solidFill>
                  <a:srgbClr val="000000"/>
                </a:solidFill>
                <a:latin typeface="FreeSans"/>
              </a:rPr>
              <a:t>Malti</a:t>
            </a:r>
            <a:r>
              <a:rPr b="0" lang="hr-HR" sz="2800" spc="-1" strike="noStrike">
                <a:solidFill>
                  <a:srgbClr val="000000"/>
                </a:solidFill>
                <a:latin typeface="FreeSans"/>
              </a:rPr>
              <a:t> </a:t>
            </a:r>
            <a:r>
              <a:rPr b="0" lang="hr-HR" sz="2800" spc="-1" strike="noStrike">
                <a:solidFill>
                  <a:srgbClr val="ff0000"/>
                </a:solidFill>
                <a:latin typeface="FreeSans"/>
              </a:rPr>
              <a:t>„Fluency and English Language Development for Educational Staff“ </a:t>
            </a:r>
            <a:r>
              <a:rPr b="0" lang="hr-HR" sz="2800" spc="-1" strike="noStrike">
                <a:solidFill>
                  <a:srgbClr val="000000"/>
                </a:solidFill>
                <a:latin typeface="FreeSans"/>
              </a:rPr>
              <a:t>s ciljem poboljšanja jezičnih kompetencija i ostvarivanja međunarodnih kontakata za daljnje provođenje europskih projekata (na eTwinning portalu).</a:t>
            </a:r>
            <a:endParaRPr b="0" lang="hr-HR" sz="2800" spc="-1" strike="noStrike">
              <a:latin typeface="Arial"/>
            </a:endParaRPr>
          </a:p>
        </p:txBody>
      </p:sp>
      <p:sp>
        <p:nvSpPr>
          <p:cNvPr id="167" name="CustomShape 3"/>
          <p:cNvSpPr/>
          <p:nvPr/>
        </p:nvSpPr>
        <p:spPr>
          <a:xfrm>
            <a:off x="369360" y="435600"/>
            <a:ext cx="11160000" cy="13701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dir="t" rig="threePt"/>
          </a:scene3d>
          <a:sp3d>
            <a:bevelT prst="coolSlant" w="165100"/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2800" spc="-1" strike="noStrike">
                <a:solidFill>
                  <a:srgbClr val="000000"/>
                </a:solidFill>
                <a:latin typeface="FreeSans"/>
              </a:rPr>
              <a:t>Nast. Engl.jez. - „</a:t>
            </a:r>
            <a:r>
              <a:rPr b="0" lang="hr-HR" sz="2800" spc="-1" strike="noStrike">
                <a:solidFill>
                  <a:srgbClr val="ff0000"/>
                </a:solidFill>
                <a:latin typeface="FreeSans"/>
              </a:rPr>
              <a:t>A Satisfying School Experience: Strategies and Skills for Teachers“</a:t>
            </a:r>
            <a:r>
              <a:rPr b="0" lang="hr-HR" sz="2800" spc="-1" strike="noStrike">
                <a:solidFill>
                  <a:srgbClr val="000000"/>
                </a:solidFill>
                <a:latin typeface="FreeSans"/>
              </a:rPr>
              <a:t> gdje će učiti o efektivnim komunikacijskim vještinama, motivaciji… - </a:t>
            </a:r>
            <a:r>
              <a:rPr b="1" lang="hr-HR" sz="2800" spc="-1" strike="noStrike">
                <a:solidFill>
                  <a:srgbClr val="000000"/>
                </a:solidFill>
                <a:latin typeface="FreeSans"/>
              </a:rPr>
              <a:t>Barcelona</a:t>
            </a:r>
            <a:endParaRPr b="0" lang="hr-HR" sz="2800" spc="-1" strike="noStrike">
              <a:latin typeface="Arial"/>
            </a:endParaRPr>
          </a:p>
        </p:txBody>
      </p:sp>
      <p:sp>
        <p:nvSpPr>
          <p:cNvPr id="168" name="CustomShape 4"/>
          <p:cNvSpPr/>
          <p:nvPr/>
        </p:nvSpPr>
        <p:spPr>
          <a:xfrm>
            <a:off x="572040" y="5320800"/>
            <a:ext cx="10754280" cy="9435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dir="t" rig="threePt"/>
          </a:scene3d>
          <a:sp3d>
            <a:bevelT prst="coolSlant" w="165100"/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2800" spc="-1" strike="noStrike">
                <a:solidFill>
                  <a:srgbClr val="000000"/>
                </a:solidFill>
                <a:latin typeface="FreeSans"/>
              </a:rPr>
              <a:t>Nastavnica Njem. - „</a:t>
            </a:r>
            <a:r>
              <a:rPr b="0" lang="hr-HR" sz="2800" spc="-1" strike="noStrike">
                <a:solidFill>
                  <a:srgbClr val="ff0000"/>
                </a:solidFill>
                <a:latin typeface="FreeSans"/>
              </a:rPr>
              <a:t> Language teaching</a:t>
            </a:r>
            <a:r>
              <a:rPr b="0" lang="hr-HR" sz="2800" spc="-1" strike="noStrike">
                <a:solidFill>
                  <a:srgbClr val="000000"/>
                </a:solidFill>
                <a:latin typeface="FreeSans"/>
              </a:rPr>
              <a:t>“ u </a:t>
            </a:r>
            <a:r>
              <a:rPr b="1" lang="hr-HR" sz="2800" spc="-1" strike="noStrike">
                <a:solidFill>
                  <a:srgbClr val="000000"/>
                </a:solidFill>
                <a:latin typeface="FreeSans"/>
              </a:rPr>
              <a:t>Pragu </a:t>
            </a:r>
            <a:r>
              <a:rPr b="0" lang="hr-HR" sz="2800" spc="-1" strike="noStrike">
                <a:solidFill>
                  <a:srgbClr val="000000"/>
                </a:solidFill>
                <a:latin typeface="FreeSans"/>
              </a:rPr>
              <a:t>–učenje jezika raznim metodama kroz igru</a:t>
            </a:r>
            <a:endParaRPr b="0" lang="hr-HR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extShape 1"/>
          <p:cNvSpPr txBox="1"/>
          <p:nvPr/>
        </p:nvSpPr>
        <p:spPr>
          <a:xfrm>
            <a:off x="450000" y="99360"/>
            <a:ext cx="5204520" cy="7344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sr-Latn-RS" sz="4400" spc="-1" strike="noStrike">
                <a:solidFill>
                  <a:srgbClr val="000000"/>
                </a:solidFill>
                <a:latin typeface="Calibri Light"/>
              </a:rPr>
              <a:t>Nakon predaje prijave</a:t>
            </a:r>
            <a:endParaRPr b="0" lang="sr-Latn-RS" sz="44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2784947325"/>
              </p:ext>
            </p:extLst>
          </p:nvPr>
        </p:nvGraphicFramePr>
        <p:xfrm>
          <a:off x="1590840" y="834120"/>
          <a:ext cx="8917920" cy="6059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838080" y="302760"/>
            <a:ext cx="10515240" cy="1325160"/>
          </a:xfrm>
          <a:prstGeom prst="rect">
            <a:avLst/>
          </a:prstGeom>
          <a:solidFill>
            <a:srgbClr val="c5e0b4"/>
          </a:solidFill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0" lang="sr-Latn-RS" sz="4400" spc="-1" strike="noStrike">
                <a:solidFill>
                  <a:srgbClr val="000000"/>
                </a:solidFill>
                <a:latin typeface="Calibri Light"/>
              </a:rPr>
              <a:t>PROJEKT OŠ S.RADIĆA BIBINJE</a:t>
            </a:r>
            <a:br/>
            <a:r>
              <a:rPr b="1" lang="sr-Latn-RS" sz="4400" spc="-1" strike="noStrike">
                <a:solidFill>
                  <a:srgbClr val="ff0000"/>
                </a:solidFill>
                <a:latin typeface="Calibri Light"/>
              </a:rPr>
              <a:t>MOGU VIŠE </a:t>
            </a:r>
            <a:r>
              <a:rPr b="0" lang="sr-Latn-RS" sz="4400" spc="-1" strike="noStrike">
                <a:solidFill>
                  <a:srgbClr val="000000"/>
                </a:solidFill>
                <a:latin typeface="Calibri Light"/>
              </a:rPr>
              <a:t>– rad s darovitim učenicima </a:t>
            </a:r>
            <a:endParaRPr b="0" lang="sr-Latn-R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1" name="CustomShape 2"/>
          <p:cNvSpPr/>
          <p:nvPr/>
        </p:nvSpPr>
        <p:spPr>
          <a:xfrm>
            <a:off x="741960" y="2620080"/>
            <a:ext cx="7479360" cy="577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algn="ctr" blurRad="57150" dir="5400000" dist="19080" rotWithShape="0">
              <a:srgbClr val="000000">
                <a:alpha val="63000"/>
              </a:srgbClr>
            </a:outerShdw>
          </a:effectLst>
          <a:scene3d>
            <a:camera prst="orthographicFront"/>
            <a:lightRig dir="t" rig="threePt"/>
          </a:scene3d>
          <a:sp3d>
            <a:bevelT prst="coolSlant" w="165100"/>
          </a:sp3d>
        </p:spPr>
        <p:style>
          <a:lnRef idx="1"/>
          <a:fillRef idx="3">
            <a:schemeClr val="accent4"/>
          </a:fillRef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hr-HR" sz="3200" spc="-1" strike="noStrike">
                <a:solidFill>
                  <a:srgbClr val="222222"/>
                </a:solidFill>
                <a:latin typeface="Calibri"/>
                <a:ea typeface="Times New Roman"/>
              </a:rPr>
              <a:t>Obrazac o financijskoj identifikaciji</a:t>
            </a:r>
            <a:endParaRPr b="0" lang="hr-HR" sz="3200" spc="-1" strike="noStrike">
              <a:latin typeface="Arial"/>
            </a:endParaRPr>
          </a:p>
        </p:txBody>
      </p:sp>
      <p:sp>
        <p:nvSpPr>
          <p:cNvPr id="172" name="CustomShape 3"/>
          <p:cNvSpPr/>
          <p:nvPr/>
        </p:nvSpPr>
        <p:spPr>
          <a:xfrm>
            <a:off x="3342600" y="3705840"/>
            <a:ext cx="5506560" cy="577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dir="t" rig="threePt"/>
          </a:scene3d>
          <a:sp3d>
            <a:bevelT prst="coolSlant" w="165100"/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hr-HR" sz="3200" spc="-1" strike="noStrike">
                <a:solidFill>
                  <a:srgbClr val="222222"/>
                </a:solidFill>
                <a:latin typeface="Calibri"/>
                <a:ea typeface="Times New Roman"/>
              </a:rPr>
              <a:t>Obrazac o pravnoj osobi</a:t>
            </a:r>
            <a:endParaRPr b="0" lang="hr-HR" sz="3200" spc="-1" strike="noStrike">
              <a:latin typeface="Arial"/>
            </a:endParaRPr>
          </a:p>
        </p:txBody>
      </p:sp>
      <p:sp>
        <p:nvSpPr>
          <p:cNvPr id="173" name="CustomShape 4"/>
          <p:cNvSpPr/>
          <p:nvPr/>
        </p:nvSpPr>
        <p:spPr>
          <a:xfrm>
            <a:off x="5297400" y="4791960"/>
            <a:ext cx="5677560" cy="577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dir="t" rig="threePt"/>
          </a:scene3d>
          <a:sp3d>
            <a:bevelT prst="coolSlant" w="165100"/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hr-HR" sz="3200" spc="-1" strike="noStrike">
                <a:solidFill>
                  <a:srgbClr val="222222"/>
                </a:solidFill>
                <a:latin typeface="Calibri"/>
                <a:ea typeface="Times New Roman"/>
              </a:rPr>
              <a:t>Izvadak iz sudskog registra  </a:t>
            </a:r>
            <a:endParaRPr b="0" lang="hr-HR" sz="3200" spc="-1" strike="noStrike">
              <a:latin typeface="Arial"/>
            </a:endParaRPr>
          </a:p>
        </p:txBody>
      </p:sp>
      <p:sp>
        <p:nvSpPr>
          <p:cNvPr id="174" name="CustomShape 5"/>
          <p:cNvSpPr/>
          <p:nvPr/>
        </p:nvSpPr>
        <p:spPr>
          <a:xfrm>
            <a:off x="741960" y="5618160"/>
            <a:ext cx="9408600" cy="973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7000"/>
              </a:lnSpc>
              <a:spcAft>
                <a:spcPts val="799"/>
              </a:spcAft>
            </a:pPr>
            <a:r>
              <a:rPr b="0" lang="hr-HR" sz="2400" spc="-1" strike="noStrike">
                <a:solidFill>
                  <a:srgbClr val="000000"/>
                </a:solidFill>
                <a:latin typeface="Arial"/>
                <a:ea typeface="Times New Roman"/>
              </a:rPr>
              <a:t>Srpanj 2019. -  Your project "</a:t>
            </a:r>
            <a:r>
              <a:rPr b="1" lang="hr-HR" sz="2400" spc="-1" strike="noStrike">
                <a:solidFill>
                  <a:srgbClr val="000000"/>
                </a:solidFill>
                <a:latin typeface="Arial"/>
                <a:ea typeface="Times New Roman"/>
              </a:rPr>
              <a:t>MOGU VIŠE</a:t>
            </a:r>
            <a:r>
              <a:rPr b="0" lang="hr-HR" sz="2400" spc="-1" strike="noStrike">
                <a:solidFill>
                  <a:srgbClr val="000000"/>
                </a:solidFill>
                <a:latin typeface="Arial"/>
                <a:ea typeface="Times New Roman"/>
              </a:rPr>
              <a:t>" is now online on</a:t>
            </a:r>
            <a:endParaRPr b="0" lang="hr-HR" sz="2400" spc="-1" strike="noStrike"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r>
              <a:rPr b="0" lang="hr-HR" sz="2400" spc="-1" strike="noStrike">
                <a:solidFill>
                  <a:srgbClr val="000000"/>
                </a:solidFill>
                <a:latin typeface="Arial"/>
                <a:ea typeface="Times New Roman"/>
              </a:rPr>
              <a:t>the </a:t>
            </a:r>
            <a:r>
              <a:rPr b="0" lang="hr-HR" sz="2400" spc="-1" strike="noStrike" u="sng">
                <a:solidFill>
                  <a:srgbClr val="0563c1"/>
                </a:solidFill>
                <a:uFillTx/>
                <a:latin typeface="Arial"/>
                <a:ea typeface="Times New Roman"/>
                <a:hlinkClick r:id="rId1"/>
              </a:rPr>
              <a:t>Erasmus+ Project </a:t>
            </a:r>
            <a:r>
              <a:rPr b="0" lang="hr-HR" sz="2400" spc="-1" strike="noStrike" u="sng">
                <a:solidFill>
                  <a:srgbClr val="0563c1"/>
                </a:solidFill>
                <a:uFillTx/>
                <a:latin typeface="Arial"/>
                <a:ea typeface="Times New Roman"/>
                <a:hlinkClick r:id="rId2"/>
              </a:rPr>
              <a:t>Results</a:t>
            </a:r>
            <a:r>
              <a:rPr b="0" lang="hr-HR" sz="2400" spc="-1" strike="noStrike" u="sng">
                <a:solidFill>
                  <a:srgbClr val="0563c1"/>
                </a:solidFill>
                <a:uFillTx/>
                <a:latin typeface="Arial"/>
                <a:ea typeface="Times New Roman"/>
                <a:hlinkClick r:id="rId3"/>
              </a:rPr>
              <a:t> </a:t>
            </a:r>
            <a:r>
              <a:rPr b="0" lang="hr-HR" sz="2400" spc="-1" strike="noStrike" u="sng">
                <a:solidFill>
                  <a:srgbClr val="0563c1"/>
                </a:solidFill>
                <a:uFillTx/>
                <a:latin typeface="Arial"/>
                <a:ea typeface="Times New Roman"/>
                <a:hlinkClick r:id="rId4"/>
              </a:rPr>
              <a:t>Platform</a:t>
            </a:r>
            <a:r>
              <a:rPr b="0" lang="hr-HR" sz="2400" spc="-1" strike="noStrike">
                <a:solidFill>
                  <a:srgbClr val="000000"/>
                </a:solidFill>
                <a:latin typeface="Arial"/>
                <a:ea typeface="Times New Roman"/>
              </a:rPr>
              <a:t>.</a:t>
            </a:r>
            <a:endParaRPr b="0" lang="hr-HR" sz="2400" spc="-1" strike="noStrike">
              <a:latin typeface="Arial"/>
            </a:endParaRPr>
          </a:p>
        </p:txBody>
      </p:sp>
      <p:sp>
        <p:nvSpPr>
          <p:cNvPr id="175" name="CustomShape 6"/>
          <p:cNvSpPr/>
          <p:nvPr/>
        </p:nvSpPr>
        <p:spPr>
          <a:xfrm>
            <a:off x="2756520" y="1857960"/>
            <a:ext cx="2529360" cy="57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hr-HR" sz="3200" spc="-1" strike="noStrike">
                <a:solidFill>
                  <a:srgbClr val="222222"/>
                </a:solidFill>
                <a:latin typeface="Arial"/>
                <a:ea typeface="Times New Roman"/>
              </a:rPr>
              <a:t>Dokumenti:</a:t>
            </a:r>
            <a:r>
              <a:rPr b="0" lang="hr-HR" sz="3200" spc="-1" strike="noStrike">
                <a:solidFill>
                  <a:srgbClr val="222222"/>
                </a:solidFill>
                <a:latin typeface="Arial"/>
                <a:ea typeface="Times New Roman"/>
              </a:rPr>
              <a:t> </a:t>
            </a:r>
            <a:endParaRPr b="0" lang="hr-HR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609480" y="1652040"/>
            <a:ext cx="10985760" cy="118764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i="1" lang="hr-HR" sz="2400" spc="-1" strike="noStrike">
                <a:solidFill>
                  <a:srgbClr val="000000"/>
                </a:solidFill>
                <a:latin typeface="Arial"/>
              </a:rPr>
              <a:t>UVODNI PROJEKTNI SASTANAK KORISNIKA PROGRAMA ERASMUS+ </a:t>
            </a:r>
            <a:endParaRPr b="0" lang="hr-H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hr-HR" sz="2400" spc="-1" strike="noStrike">
                <a:solidFill>
                  <a:srgbClr val="000000"/>
                </a:solidFill>
                <a:latin typeface="Arial"/>
              </a:rPr>
              <a:t>KLJUČNA AKTIVNOST 1 U PODRUČJU ODGOJA I OPĆEG OBRAZOVANJA </a:t>
            </a:r>
            <a:endParaRPr b="0" lang="hr-HR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hr-HR" sz="2400" spc="-1" strike="noStrike">
                <a:solidFill>
                  <a:srgbClr val="000000"/>
                </a:solidFill>
                <a:latin typeface="Arial"/>
              </a:rPr>
              <a:t>11. srpnja 2019., od 10:00 do 15:30 sati </a:t>
            </a:r>
            <a:endParaRPr b="0" lang="hr-HR" sz="2400" spc="-1" strike="noStrike">
              <a:latin typeface="Arial"/>
            </a:endParaRPr>
          </a:p>
        </p:txBody>
      </p:sp>
      <p:pic>
        <p:nvPicPr>
          <p:cNvPr id="177" name="Slika 2" descr=""/>
          <p:cNvPicPr/>
          <p:nvPr/>
        </p:nvPicPr>
        <p:blipFill>
          <a:blip r:embed="rId1"/>
          <a:stretch/>
        </p:blipFill>
        <p:spPr>
          <a:xfrm>
            <a:off x="848160" y="188640"/>
            <a:ext cx="10733760" cy="1440720"/>
          </a:xfrm>
          <a:prstGeom prst="rect">
            <a:avLst/>
          </a:prstGeom>
          <a:ln>
            <a:noFill/>
          </a:ln>
        </p:spPr>
      </p:pic>
      <p:sp>
        <p:nvSpPr>
          <p:cNvPr id="178" name="CustomShape 2"/>
          <p:cNvSpPr/>
          <p:nvPr/>
        </p:nvSpPr>
        <p:spPr>
          <a:xfrm>
            <a:off x="848160" y="3059640"/>
            <a:ext cx="3219840" cy="94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457200" indent="-456840">
              <a:lnSpc>
                <a:spcPct val="100000"/>
              </a:lnSpc>
              <a:buSzPct val="100014"/>
              <a:buBlip>
                <a:blip r:embed="rId2"/>
              </a:buBlip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Ugovorne obveze</a:t>
            </a: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	</a:t>
            </a:r>
            <a:endParaRPr b="0" lang="hr-HR" sz="2800" spc="-1" strike="noStrike">
              <a:latin typeface="Arial"/>
            </a:endParaRPr>
          </a:p>
        </p:txBody>
      </p:sp>
      <p:sp>
        <p:nvSpPr>
          <p:cNvPr id="179" name="CustomShape 3"/>
          <p:cNvSpPr/>
          <p:nvPr/>
        </p:nvSpPr>
        <p:spPr>
          <a:xfrm>
            <a:off x="848160" y="3600360"/>
            <a:ext cx="1073376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457200" indent="-456840">
              <a:lnSpc>
                <a:spcPct val="100000"/>
              </a:lnSpc>
              <a:buSzPct val="100014"/>
              <a:buBlip>
                <a:blip r:embed="rId3"/>
              </a:buBlip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Prikaz projektnoga ciklusa i sporazuma o dodjeli financijske potpore</a:t>
            </a: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	</a:t>
            </a:r>
            <a:endParaRPr b="0" lang="hr-HR" sz="2800" spc="-1" strike="noStrike">
              <a:latin typeface="Arial"/>
            </a:endParaRPr>
          </a:p>
        </p:txBody>
      </p:sp>
      <p:sp>
        <p:nvSpPr>
          <p:cNvPr id="180" name="CustomShape 4"/>
          <p:cNvSpPr/>
          <p:nvPr/>
        </p:nvSpPr>
        <p:spPr>
          <a:xfrm>
            <a:off x="848160" y="4163760"/>
            <a:ext cx="773892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457200" indent="-456840">
              <a:lnSpc>
                <a:spcPct val="100000"/>
              </a:lnSpc>
              <a:buSzPct val="100014"/>
              <a:buBlip>
                <a:blip r:embed="rId4"/>
              </a:buBlip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Financijski aspekti provedbe projekata </a:t>
            </a: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	</a:t>
            </a:r>
            <a:endParaRPr b="0" lang="hr-HR" sz="2800" spc="-1" strike="noStrike">
              <a:latin typeface="Arial"/>
            </a:endParaRPr>
          </a:p>
        </p:txBody>
      </p:sp>
      <p:sp>
        <p:nvSpPr>
          <p:cNvPr id="181" name="CustomShape 5"/>
          <p:cNvSpPr/>
          <p:nvPr/>
        </p:nvSpPr>
        <p:spPr>
          <a:xfrm>
            <a:off x="848160" y="4775040"/>
            <a:ext cx="899784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457200" indent="-456840">
              <a:lnSpc>
                <a:spcPct val="100000"/>
              </a:lnSpc>
              <a:buSzPct val="100014"/>
              <a:buBlip>
                <a:blip r:embed="rId5"/>
              </a:buBlip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Predstavljanje aktivnosti, provedba KA1 i eTwinning </a:t>
            </a: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	</a:t>
            </a:r>
            <a:endParaRPr b="0" lang="hr-HR" sz="2800" spc="-1" strike="noStrike">
              <a:latin typeface="Arial"/>
            </a:endParaRPr>
          </a:p>
        </p:txBody>
      </p:sp>
      <p:sp>
        <p:nvSpPr>
          <p:cNvPr id="182" name="CustomShape 6"/>
          <p:cNvSpPr/>
          <p:nvPr/>
        </p:nvSpPr>
        <p:spPr>
          <a:xfrm>
            <a:off x="848160" y="5386680"/>
            <a:ext cx="673164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457200" indent="-456840">
              <a:lnSpc>
                <a:spcPct val="100000"/>
              </a:lnSpc>
              <a:buSzPct val="100014"/>
              <a:buBlip>
                <a:blip r:embed="rId6"/>
              </a:buBlip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Predstavljanje primjera dobre prakse </a:t>
            </a: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	</a:t>
            </a:r>
            <a:endParaRPr b="0" lang="hr-HR" sz="2800" spc="-1" strike="noStrike">
              <a:latin typeface="Arial"/>
            </a:endParaRPr>
          </a:p>
        </p:txBody>
      </p:sp>
      <p:sp>
        <p:nvSpPr>
          <p:cNvPr id="183" name="CustomShape 7"/>
          <p:cNvSpPr/>
          <p:nvPr/>
        </p:nvSpPr>
        <p:spPr>
          <a:xfrm>
            <a:off x="848160" y="5997960"/>
            <a:ext cx="609552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457200" indent="-456840">
              <a:lnSpc>
                <a:spcPct val="100000"/>
              </a:lnSpc>
              <a:buSzPct val="100014"/>
              <a:buBlip>
                <a:blip r:embed="rId7"/>
              </a:buBlip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Diseminacija i vidljivost projekata </a:t>
            </a: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	</a:t>
            </a:r>
            <a:endParaRPr b="0" lang="hr-HR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3"/>
          <p:cNvGraphicFramePr/>
          <p:nvPr>
            <p:extLst>
              <p:ext uri="{D42A27DB-BD31-4B8C-83A1-F6EECF244321}">
                <p14:modId xmlns:p14="http://schemas.microsoft.com/office/powerpoint/2010/main" val="2073888082"/>
              </p:ext>
            </p:extLst>
          </p:nvPr>
        </p:nvGraphicFramePr>
        <p:xfrm>
          <a:off x="-5559120" y="-505800"/>
          <a:ext cx="16785000" cy="761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/>
          <p:cNvSpPr/>
          <p:nvPr/>
        </p:nvSpPr>
        <p:spPr>
          <a:xfrm>
            <a:off x="1603800" y="374400"/>
            <a:ext cx="8974800" cy="5113080"/>
          </a:xfrm>
          <a:prstGeom prst="rect">
            <a:avLst/>
          </a:prstGeom>
          <a:noFill/>
          <a:ln>
            <a:noFill/>
          </a:ln>
        </p:spPr>
        <p:style>
          <a:lnRef idx="2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36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1" lang="hr-HR" sz="2400" spc="-1" strike="noStrike">
                <a:solidFill>
                  <a:srgbClr val="000000"/>
                </a:solidFill>
                <a:latin typeface="Times New Roman"/>
              </a:rPr>
              <a:t>Hotels &amp; Hostels Barcelona </a:t>
            </a:r>
            <a:r>
              <a:rPr b="0" lang="hr-HR" sz="2400" spc="-1" strike="noStrike">
                <a:solidFill>
                  <a:srgbClr val="000000"/>
                </a:solidFill>
                <a:latin typeface="Times New Roman"/>
              </a:rPr>
              <a:t>	</a:t>
            </a:r>
            <a:endParaRPr b="0" lang="hr-H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hr-HR" sz="1800" spc="-1" strike="noStrike">
                <a:solidFill>
                  <a:srgbClr val="000000"/>
                </a:solidFill>
                <a:latin typeface="Times New Roman"/>
              </a:rPr>
              <a:t>Hotel</a:t>
            </a:r>
            <a:r>
              <a:rPr b="0" lang="hr-HR" sz="18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1" lang="hr-HR" sz="1800" spc="-1" strike="noStrike">
                <a:solidFill>
                  <a:srgbClr val="000000"/>
                </a:solidFill>
                <a:latin typeface="Times New Roman"/>
              </a:rPr>
              <a:t>Indirizzo</a:t>
            </a:r>
            <a:r>
              <a:rPr b="0" lang="hr-HR" sz="18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1" lang="hr-HR" sz="1800" spc="-1" strike="noStrike">
                <a:solidFill>
                  <a:srgbClr val="000000"/>
                </a:solidFill>
                <a:latin typeface="Times New Roman"/>
              </a:rPr>
              <a:t>sito</a:t>
            </a:r>
            <a:r>
              <a:rPr b="0" lang="hr-HR" sz="18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1" lang="hr-HR" sz="1800" spc="-1" strike="noStrike">
                <a:solidFill>
                  <a:srgbClr val="000000"/>
                </a:solidFill>
                <a:latin typeface="Times New Roman"/>
              </a:rPr>
              <a:t>numero telefono</a:t>
            </a:r>
            <a:r>
              <a:rPr b="0" lang="hr-HR" sz="18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1" lang="hr-HR" sz="1800" spc="-1" strike="noStrike">
                <a:solidFill>
                  <a:srgbClr val="000000"/>
                </a:solidFill>
                <a:latin typeface="Times New Roman"/>
              </a:rPr>
              <a:t>email </a:t>
            </a:r>
            <a:r>
              <a:rPr b="0" lang="hr-HR" sz="18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1" lang="hr-HR" sz="1800" spc="-1" strike="noStrike">
                <a:solidFill>
                  <a:srgbClr val="000000"/>
                </a:solidFill>
                <a:latin typeface="Times New Roman"/>
              </a:rPr>
              <a:t>prezzi/notte</a:t>
            </a:r>
            <a:r>
              <a:rPr b="0" lang="hr-HR" sz="1800" spc="-1" strike="noStrike">
                <a:solidFill>
                  <a:srgbClr val="000000"/>
                </a:solidFill>
                <a:latin typeface="Times New Roman"/>
              </a:rPr>
              <a:t>	</a:t>
            </a:r>
            <a:endParaRPr b="0" lang="hr-H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Hotel Medium Prisma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Av. de Josep Tarradellas, 119, 08029 Barcelona, Spain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hr-HR" sz="800" spc="-1" strike="noStrike">
                <a:solidFill>
                  <a:srgbClr val="000000"/>
                </a:solidFill>
                <a:latin typeface="Calibri"/>
              </a:rPr>
              <a:t>https://www.mediumhoteles.com/es/espana/barcelona/sants/hotel-medium-prisma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+34 934 39 42 07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hr-HR" sz="800" spc="-1" strike="noStrike">
                <a:solidFill>
                  <a:srgbClr val="000000"/>
                </a:solidFill>
                <a:latin typeface="Calibri"/>
              </a:rPr>
              <a:t>prisma@mediumhoteles.com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da 70€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	</a:t>
            </a:r>
            <a:endParaRPr b="0" lang="hr-HR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Hotel NH Sants Barcelona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hr-HR" sz="800" spc="-1" strike="noStrike">
                <a:solidFill>
                  <a:srgbClr val="000000"/>
                </a:solidFill>
                <a:latin typeface="Arial"/>
              </a:rPr>
              <a:t>Carrer de Numància, 74, 08029 Barcelona, Spain</a:t>
            </a:r>
            <a:r>
              <a:rPr b="0" lang="hr-HR" sz="8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hr-HR" sz="800" spc="-1" strike="noStrike">
                <a:solidFill>
                  <a:srgbClr val="000000"/>
                </a:solidFill>
                <a:latin typeface="Calibri"/>
              </a:rPr>
              <a:t>http://www.nh-hoteles.es/hotel/nh-sants-barcelona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hr-HR" sz="800" spc="-1" strike="noStrike">
                <a:solidFill>
                  <a:srgbClr val="000000"/>
                </a:solidFill>
                <a:latin typeface="Calibri"/>
              </a:rPr>
              <a:t>+34 933 22 44 51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hr-HR" sz="800" spc="-1" strike="noStrike">
                <a:solidFill>
                  <a:srgbClr val="000000"/>
                </a:solidFill>
                <a:latin typeface="Calibri"/>
              </a:rPr>
              <a:t>nhsantsbarcelona@nh-hotels.com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hr-HR" sz="800" spc="-1" strike="noStrike">
                <a:solidFill>
                  <a:srgbClr val="000000"/>
                </a:solidFill>
                <a:latin typeface="Calibri"/>
              </a:rPr>
              <a:t>da 71€</a:t>
            </a:r>
            <a:r>
              <a:rPr b="0" lang="hr-HR" sz="800" spc="-1" strike="noStrike">
                <a:solidFill>
                  <a:srgbClr val="000000"/>
                </a:solidFill>
                <a:latin typeface="Calibri"/>
              </a:rPr>
              <a:t>	</a:t>
            </a:r>
            <a:endParaRPr b="0" lang="hr-HR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Hotel NH Barcelona Les Corts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Travessera de les Corts, 292, 08029 Barcelona, Spain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hr-HR" sz="800" spc="-1" strike="noStrike">
                <a:solidFill>
                  <a:srgbClr val="000000"/>
                </a:solidFill>
                <a:latin typeface="Calibri"/>
              </a:rPr>
              <a:t>http://www.nh-hoteles.es/hotel/nh-barcelona-les-corts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+34 933 22 08 11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nhlescorts@nh-hotels.com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86 €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	</a:t>
            </a:r>
            <a:endParaRPr b="0" lang="hr-HR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DREAM CUBE HOSTEL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Av. de Sarrià, 67, 08029 Barcelona, Spain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http://dreamcubehostel.com/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+34 933 15 48 28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hr-HR" sz="800" spc="-1" strike="noStrike">
                <a:solidFill>
                  <a:srgbClr val="000000"/>
                </a:solidFill>
                <a:latin typeface="Calibri"/>
              </a:rPr>
              <a:t>info@dreamcubehostel.com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6 beds/16€ 8beds/13€ 12beds/12€ 16beds/9€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	</a:t>
            </a:r>
            <a:endParaRPr b="0" lang="hr-HR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Hostel Pere Tarrés Barcelona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Carrer de Numància, 08029 Barcelona, Spain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http://www.peretarres.org/wps/wcm/connect/peretarres_en/hostel/home/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+34 934 10 23 09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alberg@peretarres.org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da 10€ a 107€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	</a:t>
            </a:r>
            <a:endParaRPr b="0" lang="hr-HR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Room018BCN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Carrer de la Pobla de Lillet, 18, 08028 Barcelona, Spain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http://room018barcelonahostel.com/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+34 935 34 40 00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info@room018barcelonahostel.com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da 10€ a 30€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	</a:t>
            </a:r>
            <a:endParaRPr b="0" lang="hr-HR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NH Barcelona Entença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Carrer de l'Equador, 20, 8029 Barcelona, Spain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http://www.nh-hoteles.es/hotel/nh-barcelona-entenza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+34 934 19 36 36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nhentenza@nh-hotels.com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da 72€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	</a:t>
            </a:r>
            <a:endParaRPr b="0" lang="hr-HR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Hotel Transit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Rector Triadó 82, 08014 Barcelona, Spain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http://www.hoteltransit.es/home.php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+34 93 424 60 13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reservas@hoteltransit.es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da 43€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	</a:t>
            </a:r>
            <a:endParaRPr b="0" lang="hr-HR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Expo Hotel Barcelona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Expo Barcelona, Mallorca, 1-23,Barcelona, Spain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http://expohotelbarcelona.expohotels.com/en/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(+34) 93 600 30 20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bookingbcn@expohotels.com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da 89€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	</a:t>
            </a:r>
            <a:endParaRPr b="0" lang="hr-HR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Hostal Bejar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C/ Béjar, 36-38 1º 3ª, 08014 Barcelona, Spain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http://www.hostalbejar.com/index.php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(+34) 93 325 59 53(+34) 93 325 49 63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info@hostalbejar.com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da 35€ a 62€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	</a:t>
            </a:r>
            <a:endParaRPr b="0" lang="hr-HR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Hostal Baler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Carrer de la Torre d'En Damians, 11c, 08014 Barcelona, Spain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http://www.hostalbaler.com/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(+34) 933-251-680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contact form on website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da 45€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	</a:t>
            </a:r>
            <a:endParaRPr b="0" lang="hr-HR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Hostal One BCN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Carrer del Vallespir, 34, bajos 1, 08014Barcelona, Spain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http://hostalonebcn.com/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(+34) 653 257 760(+34) 685 772 883 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info@hostalonebcn.com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da 39€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	</a:t>
            </a:r>
            <a:endParaRPr b="0" lang="hr-HR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Catalonia Barcelona Plaza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Plaza España, 6-8, Sants-Montjuïc, 08014 Barcelona, Spain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http://en.cataloniabcnplaza.com/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(+34) 93 426 26 00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PLAZA@HOTELES-CATALONIA.ES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da 90€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	</a:t>
            </a:r>
            <a:endParaRPr b="0" lang="hr-HR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Onix Fira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C/ Llançà, 30, 08015 Barcelona, España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http://www.onixfirahotel.com/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(+34) 93 426 0087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contact form on website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da 67€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	</a:t>
            </a:r>
            <a:endParaRPr b="0" lang="hr-HR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hr-HR" sz="2400" spc="-1" strike="noStrike">
                <a:solidFill>
                  <a:srgbClr val="000000"/>
                </a:solidFill>
                <a:latin typeface="Times New Roman"/>
              </a:rPr>
              <a:t>Apartments Barcelona Les Corts quarter</a:t>
            </a:r>
            <a:r>
              <a:rPr b="0" lang="hr-HR" sz="2400" spc="-1" strike="noStrike">
                <a:solidFill>
                  <a:srgbClr val="000000"/>
                </a:solidFill>
                <a:latin typeface="Times New Roman"/>
              </a:rPr>
              <a:t>	</a:t>
            </a:r>
            <a:endParaRPr b="0" lang="hr-H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Apartments Barcelona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http://www.apartmentsbarcelona.com/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+34 93 487 32 93 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info@apartmentsbarcelona.com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da 20€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	</a:t>
            </a:r>
            <a:endParaRPr b="0" lang="hr-HR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Apartment Barcelona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http://www.apartmentbarcelona.com/es/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(+34) 934 813 577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tramite sito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	</a:t>
            </a:r>
            <a:endParaRPr b="0" lang="hr-HR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The White Flats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Calle Galileu, 316-318, 08028 Barcelona, Spain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http://www.thewhiteflats.com/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+34 932 50 66 06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info@thewhiteflats.com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	</a:t>
            </a:r>
            <a:endParaRPr b="0" lang="hr-HR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Les Corts Family Apartment III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Travessera de les Corts, 184, 7-2, 08028 Barcelona, Spain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+34 666 25 81 41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	</a:t>
            </a:r>
            <a:endParaRPr b="0" lang="hr-HR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AirBnB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www.airbnb.com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	</a:t>
            </a:r>
            <a:endParaRPr b="0" lang="hr-HR" sz="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800" spc="-1" strike="noStrike">
                <a:solidFill>
                  <a:srgbClr val="000000"/>
                </a:solidFill>
                <a:latin typeface="Calibri"/>
              </a:rPr>
              <a:t>Comforts of Home - Barcelona</a:t>
            </a:r>
            <a:r>
              <a:rPr b="0" lang="hr-HR" sz="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hr-HR" sz="800" spc="-1" strike="noStrike">
                <a:solidFill>
                  <a:srgbClr val="000000"/>
                </a:solidFill>
                <a:latin typeface="Calibri"/>
              </a:rPr>
              <a:t>Comforts of Home - BarcelonaC/ Roger de Flor, 117 Local 108013 Barcelona, Spain</a:t>
            </a:r>
            <a:r>
              <a:rPr b="0" lang="hr-HR" sz="8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hr-HR" sz="800" spc="-1" strike="noStrike">
                <a:solidFill>
                  <a:srgbClr val="000000"/>
                </a:solidFill>
                <a:latin typeface="Calibri"/>
              </a:rPr>
              <a:t>www.get-comfortable.com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hr-HR" sz="800" spc="-1" strike="noStrike">
                <a:solidFill>
                  <a:srgbClr val="000000"/>
                </a:solidFill>
                <a:latin typeface="Calibri"/>
              </a:rPr>
              <a:t>bcn.info@get-comfortable.com</a:t>
            </a:r>
            <a:r>
              <a:rPr b="0" lang="hr-HR" sz="800" spc="-1" strike="noStrike">
                <a:solidFill>
                  <a:srgbClr val="000000"/>
                </a:solidFill>
                <a:latin typeface="Times New Roman"/>
              </a:rPr>
              <a:t>	</a:t>
            </a:r>
            <a:endParaRPr b="0" lang="hr-HR" sz="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Slika 2" descr=""/>
          <p:cNvPicPr/>
          <p:nvPr/>
        </p:nvPicPr>
        <p:blipFill>
          <a:blip r:embed="rId1"/>
          <a:stretch/>
        </p:blipFill>
        <p:spPr>
          <a:xfrm>
            <a:off x="1523880" y="0"/>
            <a:ext cx="914364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661320" y="3934800"/>
            <a:ext cx="10902240" cy="2380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hr-HR" sz="3600" spc="-1" strike="noStrike">
                <a:solidFill>
                  <a:srgbClr val="0563c1"/>
                </a:solidFill>
                <a:latin typeface="roboto"/>
                <a:hlinkClick r:id="rId1"/>
              </a:rPr>
              <a:t>ERASMUS+</a:t>
            </a:r>
            <a:r>
              <a:rPr b="0" lang="hr-HR" sz="3600" spc="-1" strike="noStrike">
                <a:solidFill>
                  <a:srgbClr val="444444"/>
                </a:solidFill>
                <a:latin typeface="roboto"/>
              </a:rPr>
              <a:t> </a:t>
            </a:r>
            <a:r>
              <a:rPr b="0" lang="hr-HR" sz="3600" spc="-1" strike="noStrike">
                <a:solidFill>
                  <a:srgbClr val="000000"/>
                </a:solidFill>
                <a:latin typeface="roboto"/>
              </a:rPr>
              <a:t>poznat pod nazivom ''Erasmus za sve'' je program za obrazovanje, obuku, mlade i sport za razdoblje 2014.- 2020. </a:t>
            </a:r>
            <a:endParaRPr b="0" lang="hr-HR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3600" spc="-1" strike="noStrike">
                <a:solidFill>
                  <a:srgbClr val="000000"/>
                </a:solidFill>
                <a:latin typeface="roboto"/>
              </a:rPr>
              <a:t>Novi ciklus: 2021. – 2027. – na temu INKLUZIJE</a:t>
            </a:r>
            <a:endParaRPr b="0" lang="hr-HR" sz="3600" spc="-1" strike="noStrike">
              <a:latin typeface="Arial"/>
            </a:endParaRPr>
          </a:p>
        </p:txBody>
      </p:sp>
      <p:pic>
        <p:nvPicPr>
          <p:cNvPr id="132" name="Picture 4" descr=""/>
          <p:cNvPicPr/>
          <p:nvPr/>
        </p:nvPicPr>
        <p:blipFill>
          <a:blip r:embed="rId2"/>
          <a:stretch/>
        </p:blipFill>
        <p:spPr>
          <a:xfrm>
            <a:off x="465120" y="232560"/>
            <a:ext cx="11282400" cy="3678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4"/>
          <p:cNvGraphicFramePr/>
          <p:nvPr>
            <p:extLst>
              <p:ext uri="{D42A27DB-BD31-4B8C-83A1-F6EECF244321}">
                <p14:modId xmlns:p14="http://schemas.microsoft.com/office/powerpoint/2010/main" val="4108306408"/>
              </p:ext>
            </p:extLst>
          </p:nvPr>
        </p:nvGraphicFramePr>
        <p:xfrm>
          <a:off x="278280" y="450360"/>
          <a:ext cx="11635560" cy="6175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86" name="CustomShape 1"/>
          <p:cNvSpPr/>
          <p:nvPr/>
        </p:nvSpPr>
        <p:spPr>
          <a:xfrm>
            <a:off x="4521960" y="0"/>
            <a:ext cx="6095520" cy="10044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dir="t" rig="threePt"/>
          </a:scene3d>
          <a:sp3d>
            <a:bevelT prst="divot" w="139700" h="139700"/>
          </a:sp3d>
        </p:spPr>
        <p:style>
          <a:lnRef idx="2"/>
          <a:fillRef idx="2">
            <a:schemeClr val="accent5"/>
          </a:fillRef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      </a:t>
            </a:r>
            <a:r>
              <a:rPr b="0" lang="hr-HR" sz="3200" spc="-1" strike="noStrike">
                <a:solidFill>
                  <a:srgbClr val="000000"/>
                </a:solidFill>
                <a:latin typeface="Calibri"/>
              </a:rPr>
              <a:t>DISEMINACIJA</a:t>
            </a:r>
            <a:br/>
            <a:endParaRPr b="0" lang="hr-HR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843c0b">
            <a:alpha val="92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5"/>
          <p:cNvGraphicFramePr/>
          <p:nvPr>
            <p:extLst>
              <p:ext uri="{D42A27DB-BD31-4B8C-83A1-F6EECF244321}">
                <p14:modId xmlns:p14="http://schemas.microsoft.com/office/powerpoint/2010/main" val="3541562880"/>
              </p:ext>
            </p:extLst>
          </p:nvPr>
        </p:nvGraphicFramePr>
        <p:xfrm>
          <a:off x="225000" y="234360"/>
          <a:ext cx="11732400" cy="5722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87" name="CustomShape 1"/>
          <p:cNvSpPr/>
          <p:nvPr/>
        </p:nvSpPr>
        <p:spPr>
          <a:xfrm>
            <a:off x="590760" y="5723280"/>
            <a:ext cx="11000520" cy="876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scene3d>
            <a:camera prst="orthographicFront"/>
            <a:lightRig dir="t" rig="threePt"/>
          </a:scene3d>
          <a:sp3d>
            <a:bevelT prst="softRound" w="152400" h="50800"/>
          </a:sp3d>
        </p:spPr>
        <p:style>
          <a:lnRef idx="2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15000"/>
              </a:lnSpc>
            </a:pPr>
            <a:r>
              <a:rPr b="0" lang="hr-HR" sz="2400" spc="-1" strike="noStrike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b="0" lang="hr-HR" sz="2400" spc="-1" strike="noStrike">
                <a:solidFill>
                  <a:srgbClr val="ffffff"/>
                </a:solidFill>
                <a:latin typeface="Calibri"/>
                <a:ea typeface="Calibri"/>
              </a:rPr>
              <a:t>Ravnateljica: Hospitacije – primjenjuju li nastavnici nove metode rada u svojoj nastavi</a:t>
            </a:r>
            <a:endParaRPr b="0" lang="hr-H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2400" spc="-1" strike="noStrike">
                <a:solidFill>
                  <a:srgbClr val="ffffff"/>
                </a:solidFill>
                <a:latin typeface="Calibri"/>
                <a:ea typeface="Calibri"/>
              </a:rPr>
              <a:t>                       </a:t>
            </a:r>
            <a:r>
              <a:rPr b="0" lang="hr-HR" sz="2400" spc="-1" strike="noStrike">
                <a:solidFill>
                  <a:srgbClr val="ffffff"/>
                </a:solidFill>
                <a:latin typeface="Calibri"/>
                <a:ea typeface="Calibri"/>
              </a:rPr>
              <a:t>- Skype meeting</a:t>
            </a:r>
            <a:endParaRPr b="0" lang="hr-H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Shape 1"/>
          <p:cNvSpPr txBox="1"/>
          <p:nvPr/>
        </p:nvSpPr>
        <p:spPr>
          <a:xfrm>
            <a:off x="838080" y="365040"/>
            <a:ext cx="415188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1" lang="sr-Latn-RS" sz="4400" spc="-1" strike="noStrike">
                <a:solidFill>
                  <a:srgbClr val="ff0000"/>
                </a:solidFill>
                <a:latin typeface="Calibri Light"/>
              </a:rPr>
              <a:t>Nove aktivnosti:</a:t>
            </a:r>
            <a:endParaRPr b="0" lang="sr-Latn-R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" name="CustomShape 2"/>
          <p:cNvSpPr/>
          <p:nvPr/>
        </p:nvSpPr>
        <p:spPr>
          <a:xfrm>
            <a:off x="838080" y="3192120"/>
            <a:ext cx="9905040" cy="110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343080" indent="-342720">
              <a:lnSpc>
                <a:spcPct val="107000"/>
              </a:lnSpc>
              <a:spcAft>
                <a:spcPts val="799"/>
              </a:spcAft>
              <a:buClr>
                <a:srgbClr val="000000"/>
              </a:buClr>
              <a:buFont typeface="Calibri"/>
              <a:buChar char="-"/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  <a:ea typeface="Calibri"/>
              </a:rPr>
              <a:t>6.11.   e-Twinning konferencija 2019. u Zagrebu – 2 nastavnika</a:t>
            </a:r>
            <a:endParaRPr b="0" lang="hr-HR" sz="2800" spc="-1" strike="noStrike">
              <a:latin typeface="Arial"/>
            </a:endParaRPr>
          </a:p>
          <a:p>
            <a:pPr>
              <a:lnSpc>
                <a:spcPct val="107000"/>
              </a:lnSpc>
              <a:spcAft>
                <a:spcPts val="799"/>
              </a:spcAft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  <a:ea typeface="Calibri"/>
              </a:rPr>
              <a:t>                            </a:t>
            </a:r>
            <a:r>
              <a:rPr b="0" lang="hr-HR" sz="2800" spc="-1" strike="noStrike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b="0" i="1" lang="hr-HR" sz="2800" spc="-1" strike="noStrike">
                <a:solidFill>
                  <a:srgbClr val="ff0000"/>
                </a:solidFill>
                <a:latin typeface="Calibri"/>
                <a:ea typeface="Calibri"/>
              </a:rPr>
              <a:t>eTwinning – za razvoj učitelja budućnosti</a:t>
            </a:r>
            <a:endParaRPr b="0" lang="hr-HR" sz="2800" spc="-1" strike="noStrike">
              <a:latin typeface="Arial"/>
            </a:endParaRPr>
          </a:p>
        </p:txBody>
      </p:sp>
      <p:pic>
        <p:nvPicPr>
          <p:cNvPr id="190" name="Slika 3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5268960" y="365040"/>
            <a:ext cx="6199560" cy="2223000"/>
          </a:xfrm>
          <a:prstGeom prst="rect">
            <a:avLst/>
          </a:prstGeom>
          <a:ln>
            <a:noFill/>
          </a:ln>
          <a:scene3d>
            <a:camera prst="orthographicFront"/>
            <a:lightRig dir="t" rig="threePt"/>
          </a:scene3d>
          <a:sp3d>
            <a:bevelT prst="coolSlant" w="165100"/>
          </a:sp3d>
        </p:spPr>
      </p:pic>
      <p:sp>
        <p:nvSpPr>
          <p:cNvPr id="191" name="CustomShape 3"/>
          <p:cNvSpPr/>
          <p:nvPr/>
        </p:nvSpPr>
        <p:spPr>
          <a:xfrm>
            <a:off x="780840" y="4632840"/>
            <a:ext cx="10630080" cy="94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b="0" lang="hr-HR" sz="2800" spc="-1" strike="noStrike">
                <a:solidFill>
                  <a:srgbClr val="000000"/>
                </a:solidFill>
                <a:latin typeface="Calibri"/>
                <a:ea typeface="Calibri"/>
              </a:rPr>
              <a:t>- 14.11.  Edukacija: </a:t>
            </a:r>
            <a:r>
              <a:rPr b="0" i="1" lang="hr-HR" sz="2800" spc="-1" strike="noStrike">
                <a:solidFill>
                  <a:srgbClr val="ff0000"/>
                </a:solidFill>
                <a:latin typeface="Calibri"/>
                <a:ea typeface="Calibri"/>
              </a:rPr>
              <a:t>Osobe s manje mogućnosti i projekti inkluzije</a:t>
            </a:r>
            <a:endParaRPr b="0" lang="hr-H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  <a:ea typeface="Calibri"/>
              </a:rPr>
              <a:t>  </a:t>
            </a:r>
            <a:r>
              <a:rPr b="0" lang="hr-HR" sz="2800" spc="-1" strike="noStrike">
                <a:solidFill>
                  <a:srgbClr val="000000"/>
                </a:solidFill>
                <a:latin typeface="Calibri"/>
                <a:ea typeface="Calibri"/>
              </a:rPr>
              <a:t>	</a:t>
            </a:r>
            <a:r>
              <a:rPr b="0" lang="hr-HR" sz="2800" spc="-1" strike="noStrike">
                <a:solidFill>
                  <a:srgbClr val="000000"/>
                </a:solidFill>
                <a:latin typeface="Calibri"/>
                <a:ea typeface="Calibri"/>
              </a:rPr>
              <a:t>         </a:t>
            </a:r>
            <a:r>
              <a:rPr b="0" i="1" lang="hr-HR" sz="2800" spc="-1" strike="noStrike">
                <a:solidFill>
                  <a:srgbClr val="000000"/>
                </a:solidFill>
                <a:latin typeface="Calibri"/>
                <a:ea typeface="Calibri"/>
              </a:rPr>
              <a:t>- </a:t>
            </a:r>
            <a:r>
              <a:rPr b="0" lang="hr-HR" sz="2800" spc="-1" strike="noStrike">
                <a:solidFill>
                  <a:srgbClr val="000000"/>
                </a:solidFill>
                <a:latin typeface="Calibri"/>
                <a:ea typeface="Calibri"/>
              </a:rPr>
              <a:t>1 nastavnik </a:t>
            </a:r>
            <a:endParaRPr b="0" lang="hr-HR" sz="2800" spc="-1" strike="noStrike">
              <a:latin typeface="Arial"/>
            </a:endParaRPr>
          </a:p>
        </p:txBody>
      </p:sp>
      <p:sp>
        <p:nvSpPr>
          <p:cNvPr id="192" name="CustomShape 4"/>
          <p:cNvSpPr/>
          <p:nvPr/>
        </p:nvSpPr>
        <p:spPr>
          <a:xfrm>
            <a:off x="1650960" y="1501920"/>
            <a:ext cx="2412360" cy="610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7000"/>
              </a:lnSpc>
              <a:spcAft>
                <a:spcPts val="799"/>
              </a:spcAft>
            </a:pPr>
            <a:r>
              <a:rPr b="0" lang="hr-HR" sz="3200" spc="-1" strike="noStrike">
                <a:solidFill>
                  <a:srgbClr val="000000"/>
                </a:solidFill>
                <a:latin typeface="Calibri"/>
                <a:ea typeface="Calibri"/>
              </a:rPr>
              <a:t>Studeni 2019</a:t>
            </a:r>
            <a:r>
              <a:rPr b="0" lang="hr-HR" sz="1800" spc="-1" strike="noStrike">
                <a:solidFill>
                  <a:srgbClr val="000000"/>
                </a:solidFill>
                <a:latin typeface="Calibri"/>
                <a:ea typeface="Calibri"/>
              </a:rPr>
              <a:t>.</a:t>
            </a:r>
            <a:endParaRPr b="0" lang="hr-H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Slika 1" descr=""/>
          <p:cNvPicPr/>
          <p:nvPr/>
        </p:nvPicPr>
        <p:blipFill>
          <a:blip r:embed="rId1"/>
          <a:stretch/>
        </p:blipFill>
        <p:spPr>
          <a:xfrm>
            <a:off x="594000" y="334080"/>
            <a:ext cx="11003400" cy="6189120"/>
          </a:xfrm>
          <a:prstGeom prst="rect">
            <a:avLst/>
          </a:prstGeom>
          <a:ln>
            <a:noFill/>
          </a:ln>
          <a:effectLst>
            <a:outerShdw algn="tl" blurRad="292100" dir="2700000" dist="139498" rotWithShape="0">
              <a:srgbClr val="333333">
                <a:alpha val="65000"/>
              </a:srgbClr>
            </a:outerShdw>
          </a:effectLst>
        </p:spPr>
      </p:pic>
      <p:sp>
        <p:nvSpPr>
          <p:cNvPr id="194" name="CustomShape 1"/>
          <p:cNvSpPr/>
          <p:nvPr/>
        </p:nvSpPr>
        <p:spPr>
          <a:xfrm>
            <a:off x="3047040" y="4589640"/>
            <a:ext cx="6097320" cy="872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7000"/>
              </a:lnSpc>
              <a:spcAft>
                <a:spcPts val="799"/>
              </a:spcAft>
            </a:pPr>
            <a:r>
              <a:rPr b="1" lang="hr-HR" sz="4800" spc="-1" strike="noStrike">
                <a:solidFill>
                  <a:srgbClr val="ffffff"/>
                </a:solidFill>
                <a:latin typeface="Bradley Hand ITC"/>
                <a:ea typeface="Calibri"/>
              </a:rPr>
              <a:t>Hvala na pozornosti!</a:t>
            </a:r>
            <a:endParaRPr b="0" lang="hr-HR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Picture 2" descr=""/>
          <p:cNvPicPr/>
          <p:nvPr/>
        </p:nvPicPr>
        <p:blipFill>
          <a:blip r:embed="rId1"/>
          <a:stretch/>
        </p:blipFill>
        <p:spPr>
          <a:xfrm>
            <a:off x="6095880" y="1086480"/>
            <a:ext cx="5351400" cy="1770840"/>
          </a:xfrm>
          <a:prstGeom prst="rect">
            <a:avLst/>
          </a:prstGeom>
          <a:ln>
            <a:noFill/>
          </a:ln>
        </p:spPr>
      </p:pic>
      <p:pic>
        <p:nvPicPr>
          <p:cNvPr id="134" name="Picture 4" descr=""/>
          <p:cNvPicPr/>
          <p:nvPr/>
        </p:nvPicPr>
        <p:blipFill>
          <a:blip r:embed="rId2"/>
          <a:stretch/>
        </p:blipFill>
        <p:spPr>
          <a:xfrm>
            <a:off x="631440" y="534600"/>
            <a:ext cx="4602600" cy="1517400"/>
          </a:xfrm>
          <a:prstGeom prst="rect">
            <a:avLst/>
          </a:prstGeom>
          <a:ln>
            <a:noFill/>
          </a:ln>
        </p:spPr>
      </p:pic>
      <p:pic>
        <p:nvPicPr>
          <p:cNvPr id="135" name="Picture 6" descr=""/>
          <p:cNvPicPr/>
          <p:nvPr/>
        </p:nvPicPr>
        <p:blipFill>
          <a:blip r:embed="rId3"/>
          <a:stretch/>
        </p:blipFill>
        <p:spPr>
          <a:xfrm>
            <a:off x="1405800" y="3429000"/>
            <a:ext cx="5501160" cy="1874160"/>
          </a:xfrm>
          <a:prstGeom prst="rect">
            <a:avLst/>
          </a:prstGeom>
          <a:ln>
            <a:noFill/>
          </a:ln>
        </p:spPr>
      </p:pic>
      <p:pic>
        <p:nvPicPr>
          <p:cNvPr id="136" name="Picture 8" descr=""/>
          <p:cNvPicPr/>
          <p:nvPr/>
        </p:nvPicPr>
        <p:blipFill>
          <a:blip r:embed="rId4"/>
          <a:stretch/>
        </p:blipFill>
        <p:spPr>
          <a:xfrm>
            <a:off x="7420680" y="4572000"/>
            <a:ext cx="3989160" cy="1617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2cc">
            <a:alpha val="92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1267920" y="230400"/>
            <a:ext cx="8723880" cy="1325160"/>
          </a:xfrm>
          <a:prstGeom prst="rect">
            <a:avLst/>
          </a:prstGeom>
          <a:solidFill>
            <a:srgbClr val="9dc3e6"/>
          </a:solidFill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sr-Latn-RS" sz="4400" spc="-1" strike="noStrike">
                <a:solidFill>
                  <a:srgbClr val="000000"/>
                </a:solidFill>
                <a:latin typeface="Calibri Light"/>
              </a:rPr>
              <a:t>Tko upravlja programom Erasmus +?</a:t>
            </a:r>
            <a:endParaRPr b="0" lang="sr-Latn-R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CustomShape 2"/>
          <p:cNvSpPr/>
          <p:nvPr/>
        </p:nvSpPr>
        <p:spPr>
          <a:xfrm>
            <a:off x="1923840" y="1986840"/>
            <a:ext cx="6833520" cy="51696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dir="t" rig="threePt"/>
          </a:scene3d>
          <a:sp3d>
            <a:bevelT prst="coolSlant" w="165100"/>
          </a:sp3d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marL="457200" indent="-456840">
              <a:lnSpc>
                <a:spcPct val="100000"/>
              </a:lnSpc>
              <a:buClr>
                <a:srgbClr val="2f5597"/>
              </a:buClr>
              <a:buFont typeface="Wingdings" charset="2"/>
              <a:buChar char=""/>
            </a:pPr>
            <a:r>
              <a:rPr b="0" lang="hr-HR" sz="2800" spc="-1" strike="noStrike">
                <a:solidFill>
                  <a:srgbClr val="000000"/>
                </a:solidFill>
                <a:latin typeface="Arial"/>
              </a:rPr>
              <a:t>Europska komisija (izvršno tijelo EU-a),</a:t>
            </a:r>
            <a:endParaRPr b="0" lang="hr-HR" sz="2800" spc="-1" strike="noStrike">
              <a:latin typeface="Arial"/>
            </a:endParaRPr>
          </a:p>
        </p:txBody>
      </p:sp>
      <p:sp>
        <p:nvSpPr>
          <p:cNvPr id="139" name="CustomShape 3"/>
          <p:cNvSpPr/>
          <p:nvPr/>
        </p:nvSpPr>
        <p:spPr>
          <a:xfrm>
            <a:off x="1658880" y="2808720"/>
            <a:ext cx="9355680" cy="94356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457200" indent="-456840">
              <a:lnSpc>
                <a:spcPct val="100000"/>
              </a:lnSpc>
              <a:buClr>
                <a:srgbClr val="2f5597"/>
              </a:buClr>
              <a:buFont typeface="Wingdings" charset="2"/>
              <a:buChar char=""/>
            </a:pPr>
            <a:r>
              <a:rPr b="1" lang="hr-HR" sz="2800" spc="-1" strike="noStrike">
                <a:solidFill>
                  <a:srgbClr val="0563c1"/>
                </a:solidFill>
                <a:latin typeface="Arial"/>
                <a:hlinkClick r:id="rId1"/>
              </a:rPr>
              <a:t>Izvršna agencija za obrazovanje, audiovizualnu politiku i kulturu</a:t>
            </a:r>
            <a:r>
              <a:rPr b="1" lang="hr-HR" sz="2800" spc="-1" strike="noStrike">
                <a:solidFill>
                  <a:srgbClr val="0070c0"/>
                </a:solidFill>
                <a:latin typeface="Arial"/>
              </a:rPr>
              <a:t> (EACEA), u </a:t>
            </a:r>
            <a:r>
              <a:rPr b="1" lang="hr-HR" sz="2800" spc="-1" strike="noStrike">
                <a:solidFill>
                  <a:srgbClr val="0070c0"/>
                </a:solidFill>
                <a:latin typeface="Arial"/>
              </a:rPr>
              <a:t>Bruxellesu)</a:t>
            </a:r>
            <a:endParaRPr b="0" lang="hr-HR" sz="2800" spc="-1" strike="noStrike">
              <a:latin typeface="Arial"/>
            </a:endParaRPr>
          </a:p>
        </p:txBody>
      </p:sp>
      <p:sp>
        <p:nvSpPr>
          <p:cNvPr id="140" name="CustomShape 4"/>
          <p:cNvSpPr/>
          <p:nvPr/>
        </p:nvSpPr>
        <p:spPr>
          <a:xfrm>
            <a:off x="479160" y="4092120"/>
            <a:ext cx="10985760" cy="51696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457200" indent="-456840">
              <a:lnSpc>
                <a:spcPct val="100000"/>
              </a:lnSpc>
              <a:buClr>
                <a:srgbClr val="2f5597"/>
              </a:buClr>
              <a:buFont typeface="Wingdings" charset="2"/>
              <a:buChar char=""/>
            </a:pPr>
            <a:r>
              <a:rPr b="0" lang="hr-HR" sz="2800" spc="-1" strike="noStrike">
                <a:solidFill>
                  <a:srgbClr val="000000"/>
                </a:solidFill>
                <a:latin typeface="Arial"/>
              </a:rPr>
              <a:t>niz nacionalnih agencija u državama sudionicama u programu </a:t>
            </a:r>
            <a:endParaRPr b="0" lang="hr-HR" sz="2800" spc="-1" strike="noStrike">
              <a:latin typeface="Arial"/>
            </a:endParaRPr>
          </a:p>
        </p:txBody>
      </p:sp>
      <p:sp>
        <p:nvSpPr>
          <p:cNvPr id="141" name="CustomShape 5"/>
          <p:cNvSpPr/>
          <p:nvPr/>
        </p:nvSpPr>
        <p:spPr>
          <a:xfrm>
            <a:off x="1889280" y="5222160"/>
            <a:ext cx="9355680" cy="51696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457200" indent="-456840">
              <a:lnSpc>
                <a:spcPct val="100000"/>
              </a:lnSpc>
              <a:buClr>
                <a:srgbClr val="2f5597"/>
              </a:buClr>
              <a:buFont typeface="Wingdings" charset="2"/>
              <a:buChar char=""/>
            </a:pPr>
            <a:r>
              <a:rPr b="0" lang="hr-HR" sz="2800" spc="-1" strike="noStrike">
                <a:solidFill>
                  <a:srgbClr val="000000"/>
                </a:solidFill>
                <a:latin typeface="Arial"/>
              </a:rPr>
              <a:t>niz nacionalnih ureda u nekim partnerskim državama</a:t>
            </a:r>
            <a:r>
              <a:rPr b="0" lang="hr-HR" sz="2800" spc="-1" strike="noStrike">
                <a:solidFill>
                  <a:srgbClr val="404040"/>
                </a:solidFill>
                <a:latin typeface="Arial"/>
              </a:rPr>
              <a:t>.</a:t>
            </a:r>
            <a:endParaRPr b="0" lang="hr-HR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8cbad">
            <a:alpha val="92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Slika 6" descr=""/>
          <p:cNvPicPr/>
          <p:nvPr/>
        </p:nvPicPr>
        <p:blipFill>
          <a:blip r:embed="rId1"/>
          <a:stretch/>
        </p:blipFill>
        <p:spPr>
          <a:xfrm>
            <a:off x="6095880" y="4320"/>
            <a:ext cx="6095520" cy="2118600"/>
          </a:xfrm>
          <a:prstGeom prst="rect">
            <a:avLst/>
          </a:prstGeom>
          <a:ln>
            <a:noFill/>
          </a:ln>
          <a:scene3d>
            <a:camera prst="orthographicFront"/>
            <a:lightRig dir="t" rig="threePt"/>
          </a:scene3d>
          <a:sp3d>
            <a:bevelT prst="coolSlant" w="165100"/>
          </a:sp3d>
        </p:spPr>
      </p:pic>
      <p:sp>
        <p:nvSpPr>
          <p:cNvPr id="143" name="CustomShape 1"/>
          <p:cNvSpPr/>
          <p:nvPr/>
        </p:nvSpPr>
        <p:spPr>
          <a:xfrm>
            <a:off x="1684080" y="2235600"/>
            <a:ext cx="8823600" cy="43563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dir="t" rig="threePt"/>
          </a:scene3d>
          <a:sp3d>
            <a:bevelT prst="cross" w="139700"/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hr-HR" sz="2800" spc="-1" strike="noStrike">
                <a:solidFill>
                  <a:srgbClr val="ff0000"/>
                </a:solidFill>
                <a:latin typeface="Calibri"/>
              </a:rPr>
              <a:t>Agencija za mobilnost i programe Europske unije (AMPEU)</a:t>
            </a:r>
            <a:endParaRPr b="0" lang="hr-H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hr-HR" sz="2800" spc="-1" strike="noStrike">
                <a:solidFill>
                  <a:srgbClr val="336699"/>
                </a:solidFill>
                <a:latin typeface="inherit"/>
              </a:rPr>
              <a:t>- Najveći program EU za obrazovanje</a:t>
            </a:r>
            <a:endParaRPr b="0" lang="hr-H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- Opće obrazovanje ( vrtići, OŠ, SŠ )</a:t>
            </a:r>
            <a:br/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- Strukovno obrazovanje</a:t>
            </a:r>
            <a:br/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- Visokoškolsko obrazovanje</a:t>
            </a:r>
            <a:br/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- Obrazovanje odraslih</a:t>
            </a:r>
            <a:br/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- Osposobljavanje mladih</a:t>
            </a:r>
            <a:endParaRPr b="0" lang="hr-H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- sport</a:t>
            </a:r>
            <a:endParaRPr b="0" lang="hr-H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2800" spc="-1" strike="noStrike">
                <a:solidFill>
                  <a:srgbClr val="0563c1"/>
                </a:solidFill>
                <a:latin typeface="Calibri"/>
                <a:hlinkClick r:id="rId2"/>
              </a:rPr>
              <a:t>info@mobilnost.hr</a:t>
            </a:r>
            <a:endParaRPr b="0" lang="hr-HR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hr-HR" sz="2800" spc="-1" strike="noStrike">
                <a:solidFill>
                  <a:srgbClr val="0563c1"/>
                </a:solidFill>
                <a:latin typeface="Arial"/>
                <a:hlinkClick r:id="rId3"/>
              </a:rPr>
              <a:t>http://www.mobilnost.hr</a:t>
            </a:r>
            <a:endParaRPr b="0" lang="hr-HR" sz="2800" spc="-1" strike="noStrike">
              <a:latin typeface="Arial"/>
            </a:endParaRPr>
          </a:p>
        </p:txBody>
      </p:sp>
      <p:pic>
        <p:nvPicPr>
          <p:cNvPr id="144" name="Slika 11" descr=""/>
          <p:cNvPicPr/>
          <p:nvPr/>
        </p:nvPicPr>
        <p:blipFill>
          <a:blip r:embed="rId4"/>
          <a:stretch/>
        </p:blipFill>
        <p:spPr>
          <a:xfrm>
            <a:off x="770400" y="491760"/>
            <a:ext cx="4354560" cy="1468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511920" y="250560"/>
            <a:ext cx="11167920" cy="1325160"/>
          </a:xfrm>
          <a:prstGeom prst="rect">
            <a:avLst/>
          </a:prstGeom>
          <a:solidFill>
            <a:srgbClr val="c5e0b4"/>
          </a:solidFill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sr-Latn-RS" sz="4400" spc="-1" strike="noStrike">
                <a:solidFill>
                  <a:srgbClr val="000000"/>
                </a:solidFill>
                <a:latin typeface="Calibri Light"/>
              </a:rPr>
              <a:t>Cilj  programa Erasmus+ za osnovno obrazovanje</a:t>
            </a:r>
            <a:endParaRPr b="0" lang="sr-Latn-R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CustomShape 2"/>
          <p:cNvSpPr/>
          <p:nvPr/>
        </p:nvSpPr>
        <p:spPr>
          <a:xfrm>
            <a:off x="671040" y="1710360"/>
            <a:ext cx="10849680" cy="13694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dir="t" rig="threePt"/>
          </a:scene3d>
          <a:sp3d/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hr-HR" sz="2800" spc="-1" strike="noStrike">
                <a:solidFill>
                  <a:srgbClr val="000000"/>
                </a:solidFill>
                <a:latin typeface="perec-gris"/>
              </a:rPr>
              <a:t>poboljšanje kvalitete odgoja, poučavanja i učenja od predškolske do srednjoškolske razine obrazovanja u školama i vrtićima diljem Europe.</a:t>
            </a:r>
            <a:endParaRPr b="0" lang="hr-HR" sz="2800" spc="-1" strike="noStrike">
              <a:latin typeface="Arial"/>
            </a:endParaRPr>
          </a:p>
        </p:txBody>
      </p:sp>
      <p:sp>
        <p:nvSpPr>
          <p:cNvPr id="147" name="CustomShape 3"/>
          <p:cNvSpPr/>
          <p:nvPr/>
        </p:nvSpPr>
        <p:spPr>
          <a:xfrm>
            <a:off x="671040" y="2952000"/>
            <a:ext cx="10849680" cy="13694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dir="t" rig="threePt"/>
          </a:scene3d>
          <a:sp3d/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hr-HR" sz="2800" spc="-1" strike="noStrike">
                <a:solidFill>
                  <a:srgbClr val="000000"/>
                </a:solidFill>
                <a:latin typeface="perec-gris"/>
              </a:rPr>
              <a:t>zaposlenima u području odgoja i obrazovanja pružaju prilike za razvijanje profesionalnih vještina i suradnju s partnerima u Europi.</a:t>
            </a:r>
            <a:endParaRPr b="0" lang="hr-HR" sz="2800" spc="-1" strike="noStrike">
              <a:latin typeface="Arial"/>
            </a:endParaRPr>
          </a:p>
        </p:txBody>
      </p:sp>
      <p:sp>
        <p:nvSpPr>
          <p:cNvPr id="148" name="CustomShape 4"/>
          <p:cNvSpPr/>
          <p:nvPr/>
        </p:nvSpPr>
        <p:spPr>
          <a:xfrm>
            <a:off x="691560" y="4113720"/>
            <a:ext cx="10849680" cy="13694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dir="t" rig="threePt"/>
          </a:scene3d>
          <a:sp3d/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hr-HR" sz="2800" spc="-1" strike="noStrike">
                <a:solidFill>
                  <a:srgbClr val="000000"/>
                </a:solidFill>
                <a:latin typeface="perec-gris"/>
              </a:rPr>
              <a:t>Predviđene aktivnosti podupiru razmjenu dobre prakse i testiranje inovativnih pristupa s ciljem rješavanja zajedničkih izazova </a:t>
            </a:r>
            <a:endParaRPr b="0" lang="hr-HR" sz="2800" spc="-1" strike="noStrike">
              <a:latin typeface="Arial"/>
            </a:endParaRPr>
          </a:p>
        </p:txBody>
      </p:sp>
      <p:sp>
        <p:nvSpPr>
          <p:cNvPr id="149" name="CustomShape 5"/>
          <p:cNvSpPr/>
          <p:nvPr/>
        </p:nvSpPr>
        <p:spPr>
          <a:xfrm>
            <a:off x="691560" y="5365800"/>
            <a:ext cx="10870560" cy="9435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dir="t" rig="threePt"/>
          </a:scene3d>
          <a:sp3d/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hr-HR" sz="2800" spc="-1" strike="noStrike">
                <a:solidFill>
                  <a:srgbClr val="000000"/>
                </a:solidFill>
                <a:latin typeface="perec-gris"/>
              </a:rPr>
              <a:t>Aktivnostima se mogu osnažiti veze sa svijetom izvan škole i drugim područjima obrazovanja i osposobljavanja.</a:t>
            </a:r>
            <a:endParaRPr b="0" lang="hr-HR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1384920" y="989280"/>
            <a:ext cx="9421920" cy="60609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dir="t" rig="threePt"/>
          </a:scene3d>
          <a:sp3d>
            <a:bevelT prst="coolSlant" w="165100"/>
          </a:sp3d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hr-HR" sz="4000" spc="-1" strike="noStrike">
                <a:solidFill>
                  <a:srgbClr val="58595b"/>
                </a:solidFill>
                <a:latin typeface="perec-gris"/>
              </a:rPr>
              <a:t>                             </a:t>
            </a:r>
            <a:r>
              <a:rPr b="1" lang="hr-HR" sz="4000" spc="-1" strike="noStrike">
                <a:solidFill>
                  <a:srgbClr val="0070c0"/>
                </a:solidFill>
                <a:latin typeface="perec-gris"/>
              </a:rPr>
              <a:t>Erasmus+</a:t>
            </a:r>
            <a:r>
              <a:rPr b="1" lang="hr-HR" sz="3200" spc="-1" strike="noStrike">
                <a:solidFill>
                  <a:srgbClr val="0070c0"/>
                </a:solidFill>
                <a:latin typeface="perec-gris"/>
              </a:rPr>
              <a:t> </a:t>
            </a:r>
            <a:endParaRPr b="0" lang="hr-H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3200" spc="-1" strike="noStrike">
                <a:solidFill>
                  <a:srgbClr val="000000"/>
                </a:solidFill>
                <a:latin typeface="perec-gris"/>
              </a:rPr>
              <a:t>       </a:t>
            </a:r>
            <a:r>
              <a:rPr b="0" lang="hr-HR" sz="3200" spc="-1" strike="noStrike">
                <a:solidFill>
                  <a:srgbClr val="000000"/>
                </a:solidFill>
                <a:latin typeface="perec-gris"/>
              </a:rPr>
              <a:t>strukturiran je prema sljedećim aktivnostima</a:t>
            </a:r>
            <a:r>
              <a:rPr b="0" lang="hr-HR" sz="3200" spc="-1" strike="noStrike">
                <a:solidFill>
                  <a:srgbClr val="58595b"/>
                </a:solidFill>
                <a:latin typeface="perec-gris"/>
              </a:rPr>
              <a:t>:</a:t>
            </a:r>
            <a:endParaRPr b="0" lang="hr-H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3200" spc="-1" strike="noStrike">
                <a:solidFill>
                  <a:srgbClr val="58595b"/>
                </a:solidFill>
                <a:latin typeface="perec-gris"/>
              </a:rPr>
              <a:t> </a:t>
            </a:r>
            <a:endParaRPr b="0" lang="hr-HR" sz="32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ff0000"/>
              </a:buClr>
              <a:buFont typeface="Wingdings" charset="2"/>
              <a:buChar char=""/>
            </a:pPr>
            <a:r>
              <a:rPr b="0" lang="hr-HR" sz="3200" spc="-1" strike="noStrike">
                <a:solidFill>
                  <a:srgbClr val="0563c1"/>
                </a:solidFill>
                <a:latin typeface="perec-gris"/>
                <a:hlinkClick r:id="rId1"/>
              </a:rPr>
              <a:t>Ključna aktivnost 1 </a:t>
            </a:r>
            <a:r>
              <a:rPr b="0" lang="hr-HR" sz="3200" spc="-1" strike="noStrike">
                <a:solidFill>
                  <a:srgbClr val="000000"/>
                </a:solidFill>
                <a:latin typeface="perec-gris"/>
              </a:rPr>
              <a:t>– Mobilnost u svrhu učenja za pojedince</a:t>
            </a:r>
            <a:endParaRPr b="0" lang="hr-HR" sz="32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32aab8"/>
              </a:buClr>
              <a:buFont typeface="Wingdings" charset="2"/>
              <a:buChar char=""/>
            </a:pPr>
            <a:r>
              <a:rPr b="0" lang="hr-HR" sz="3200" spc="-1" strike="noStrike" u="sng">
                <a:solidFill>
                  <a:srgbClr val="0563c1"/>
                </a:solidFill>
                <a:uFillTx/>
                <a:latin typeface="perec-gris"/>
                <a:hlinkClick r:id="rId2"/>
              </a:rPr>
              <a:t>Ključna aktivnost 2</a:t>
            </a:r>
            <a:r>
              <a:rPr b="0" lang="hr-HR" sz="3200" spc="-1" strike="noStrike">
                <a:solidFill>
                  <a:srgbClr val="58595b"/>
                </a:solidFill>
                <a:latin typeface="perec-gris"/>
              </a:rPr>
              <a:t> - </a:t>
            </a:r>
            <a:r>
              <a:rPr b="0" lang="hr-HR" sz="3200" spc="-1" strike="noStrike">
                <a:solidFill>
                  <a:srgbClr val="000000"/>
                </a:solidFill>
                <a:latin typeface="perec-gris"/>
              </a:rPr>
              <a:t>Suradnja za inovacije i razmjenu dobre prakse</a:t>
            </a:r>
            <a:endParaRPr b="0" lang="hr-HR" sz="32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32aab8"/>
              </a:buClr>
              <a:buFont typeface="Wingdings" charset="2"/>
              <a:buChar char=""/>
            </a:pPr>
            <a:r>
              <a:rPr b="0" lang="hr-HR" sz="3200" spc="-1" strike="noStrike">
                <a:solidFill>
                  <a:srgbClr val="0563c1"/>
                </a:solidFill>
                <a:latin typeface="perec-gris"/>
                <a:hlinkClick r:id="rId3"/>
              </a:rPr>
              <a:t>Ključna aktivnost 3</a:t>
            </a:r>
            <a:r>
              <a:rPr b="0" lang="hr-HR" sz="3200" spc="-1" strike="noStrike">
                <a:solidFill>
                  <a:srgbClr val="58595b"/>
                </a:solidFill>
                <a:latin typeface="perec-gris"/>
              </a:rPr>
              <a:t> - </a:t>
            </a:r>
            <a:r>
              <a:rPr b="0" lang="hr-HR" sz="3200" spc="-1" strike="noStrike">
                <a:solidFill>
                  <a:srgbClr val="000000"/>
                </a:solidFill>
                <a:latin typeface="perec-gris"/>
              </a:rPr>
              <a:t>Podrška reformi politika</a:t>
            </a:r>
            <a:endParaRPr b="0" lang="hr-HR" sz="32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32aab8"/>
              </a:buClr>
              <a:buFont typeface="Wingdings" charset="2"/>
              <a:buChar char=""/>
            </a:pPr>
            <a:r>
              <a:rPr b="0" lang="hr-HR" sz="3200" spc="-1" strike="noStrike">
                <a:solidFill>
                  <a:srgbClr val="0563c1"/>
                </a:solidFill>
                <a:latin typeface="perec-gris"/>
                <a:hlinkClick r:id="rId4"/>
              </a:rPr>
              <a:t>Program Jean </a:t>
            </a:r>
            <a:r>
              <a:rPr b="0" lang="hr-HR" sz="3200" spc="-1" strike="noStrike">
                <a:solidFill>
                  <a:srgbClr val="0563c1"/>
                </a:solidFill>
                <a:latin typeface="perec-gris"/>
                <a:hlinkClick r:id="rId5"/>
              </a:rPr>
              <a:t>Monnet</a:t>
            </a:r>
            <a:endParaRPr b="0" lang="hr-HR" sz="32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32aab8"/>
              </a:buClr>
              <a:buFont typeface="Wingdings" charset="2"/>
              <a:buChar char=""/>
            </a:pPr>
            <a:r>
              <a:rPr b="0" lang="hr-HR" sz="3200" spc="-1" strike="noStrike">
                <a:solidFill>
                  <a:srgbClr val="0563c1"/>
                </a:solidFill>
                <a:latin typeface="perec-gris"/>
                <a:hlinkClick r:id="rId6"/>
              </a:rPr>
              <a:t>Sport</a:t>
            </a:r>
            <a:endParaRPr b="0" lang="hr-HR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834840" y="338400"/>
            <a:ext cx="10521720" cy="210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3600" spc="-1" strike="noStrike">
                <a:solidFill>
                  <a:srgbClr val="ff0000"/>
                </a:solidFill>
                <a:latin typeface="perec-gris"/>
              </a:rPr>
              <a:t>Ključna aktivnost 1 </a:t>
            </a:r>
            <a:endParaRPr b="0" lang="hr-HR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3200" spc="-1" strike="noStrike">
                <a:solidFill>
                  <a:srgbClr val="58595b"/>
                </a:solidFill>
                <a:latin typeface="perec-gris"/>
              </a:rPr>
              <a:t>- </a:t>
            </a:r>
            <a:r>
              <a:rPr b="0" lang="hr-HR" sz="3200" spc="-1" strike="noStrike">
                <a:solidFill>
                  <a:srgbClr val="000000"/>
                </a:solidFill>
                <a:latin typeface="perec-gris"/>
              </a:rPr>
              <a:t>osoblju se pružaju prilike za sudjelovanje u </a:t>
            </a:r>
            <a:r>
              <a:rPr b="1" lang="hr-HR" sz="3200" spc="-1" strike="noStrike">
                <a:solidFill>
                  <a:srgbClr val="000000"/>
                </a:solidFill>
                <a:latin typeface="perec-gris"/>
              </a:rPr>
              <a:t>aktivnostima profesionalnog usavršavanja u inozemstvu </a:t>
            </a:r>
            <a:r>
              <a:rPr b="0" lang="hr-HR" sz="3200" spc="-1" strike="noStrike">
                <a:solidFill>
                  <a:srgbClr val="000000"/>
                </a:solidFill>
                <a:latin typeface="perec-gris"/>
              </a:rPr>
              <a:t>na europskoj razini</a:t>
            </a:r>
            <a:endParaRPr b="0" lang="hr-HR" sz="3200" spc="-1" strike="noStrike">
              <a:latin typeface="Arial"/>
            </a:endParaRPr>
          </a:p>
        </p:txBody>
      </p:sp>
      <p:sp>
        <p:nvSpPr>
          <p:cNvPr id="152" name="CustomShape 2"/>
          <p:cNvSpPr/>
          <p:nvPr/>
        </p:nvSpPr>
        <p:spPr>
          <a:xfrm>
            <a:off x="1517400" y="5663880"/>
            <a:ext cx="9156960" cy="1516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hr-HR" sz="2800" spc="-1" strike="noStrike">
                <a:solidFill>
                  <a:srgbClr val="000000"/>
                </a:solidFill>
                <a:latin typeface="perec-gris"/>
              </a:rPr>
              <a:t>Potpora za traženje ključne aktivnosti 1   </a:t>
            </a:r>
            <a:r>
              <a:rPr b="0" lang="hr-HR" sz="2800" spc="-1" strike="noStrike">
                <a:solidFill>
                  <a:srgbClr val="000000"/>
                </a:solidFill>
                <a:latin typeface="Symbol"/>
              </a:rPr>
              <a:t></a:t>
            </a:r>
            <a:r>
              <a:rPr b="0" lang="hr-HR" sz="2800" spc="-1" strike="noStrike">
                <a:solidFill>
                  <a:srgbClr val="000000"/>
                </a:solidFill>
                <a:latin typeface="perec-gris"/>
              </a:rPr>
              <a:t>  mrežna stranica Europske komisije, </a:t>
            </a:r>
            <a:r>
              <a:rPr b="1" lang="hr-HR" sz="2800" spc="-1" strike="noStrike">
                <a:solidFill>
                  <a:srgbClr val="0563c1"/>
                </a:solidFill>
                <a:latin typeface="perec-gris"/>
                <a:hlinkClick r:id="rId1"/>
              </a:rPr>
              <a:t>School</a:t>
            </a:r>
            <a:r>
              <a:rPr b="1" lang="hr-HR" sz="2800" spc="-1" strike="noStrike">
                <a:solidFill>
                  <a:srgbClr val="0563c1"/>
                </a:solidFill>
                <a:latin typeface="perec-gris"/>
                <a:hlinkClick r:id="rId2"/>
              </a:rPr>
              <a:t> </a:t>
            </a:r>
            <a:r>
              <a:rPr b="1" lang="hr-HR" sz="2800" spc="-1" strike="noStrike">
                <a:solidFill>
                  <a:srgbClr val="0563c1"/>
                </a:solidFill>
                <a:latin typeface="perec-gris"/>
                <a:hlinkClick r:id="rId3"/>
              </a:rPr>
              <a:t>Education</a:t>
            </a:r>
            <a:r>
              <a:rPr b="1" lang="hr-HR" sz="2800" spc="-1" strike="noStrike">
                <a:solidFill>
                  <a:srgbClr val="0563c1"/>
                </a:solidFill>
                <a:latin typeface="perec-gris"/>
                <a:hlinkClick r:id="rId4"/>
              </a:rPr>
              <a:t> </a:t>
            </a:r>
            <a:r>
              <a:rPr b="1" lang="hr-HR" sz="2800" spc="-1" strike="noStrike">
                <a:solidFill>
                  <a:srgbClr val="0563c1"/>
                </a:solidFill>
                <a:latin typeface="perec-gris"/>
                <a:hlinkClick r:id="rId5"/>
              </a:rPr>
              <a:t>Gateway</a:t>
            </a:r>
            <a:r>
              <a:rPr b="1" lang="hr-HR" sz="2800" spc="-1" strike="noStrike">
                <a:solidFill>
                  <a:srgbClr val="ff0000"/>
                </a:solidFill>
                <a:latin typeface="perec-gris"/>
              </a:rPr>
              <a:t>,</a:t>
            </a:r>
            <a:endParaRPr b="0" lang="hr-HR" sz="2800" spc="-1" strike="noStrike">
              <a:latin typeface="Arial"/>
            </a:endParaRPr>
          </a:p>
        </p:txBody>
      </p:sp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1657970375"/>
              </p:ext>
            </p:extLst>
          </p:nvPr>
        </p:nvGraphicFramePr>
        <p:xfrm>
          <a:off x="1975680" y="2122920"/>
          <a:ext cx="7814880" cy="3540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950760" y="210240"/>
            <a:ext cx="10515240" cy="944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1" lang="sr-Latn-RS" sz="4400" spc="-1" strike="noStrike">
                <a:solidFill>
                  <a:srgbClr val="000000"/>
                </a:solidFill>
                <a:latin typeface="Calibri Light"/>
              </a:rPr>
              <a:t>Kako sudjelovati?</a:t>
            </a:r>
            <a:endParaRPr b="0" lang="sr-Latn-R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CustomShape 2"/>
          <p:cNvSpPr/>
          <p:nvPr/>
        </p:nvSpPr>
        <p:spPr>
          <a:xfrm>
            <a:off x="574920" y="1155600"/>
            <a:ext cx="11266920" cy="6426360"/>
          </a:xfrm>
          <a:prstGeom prst="rect">
            <a:avLst/>
          </a:prstGeom>
          <a:gradFill rotWithShape="0">
            <a:gsLst>
              <a:gs pos="0">
                <a:srgbClr val="ffda9e"/>
              </a:gs>
              <a:gs pos="100000">
                <a:srgbClr val="ffd590"/>
              </a:gs>
            </a:gsLst>
            <a:lin ang="5400000"/>
          </a:gra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</a:ln>
          <a:scene3d>
            <a:camera prst="orthographicFront"/>
            <a:lightRig dir="t" rig="threePt"/>
          </a:scene3d>
          <a:sp3d>
            <a:bevelT prst="coolSlant" w="165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lIns="90000" rIns="90000" tIns="45000" bIns="45000">
            <a:spAutoFit/>
          </a:bodyPr>
          <a:p>
            <a:pPr marL="457200" indent="-456840">
              <a:lnSpc>
                <a:spcPct val="100000"/>
              </a:lnSpc>
              <a:buClr>
                <a:srgbClr val="ff0000"/>
              </a:buClr>
              <a:buFont typeface="Wingdings" charset="2"/>
              <a:buChar char=""/>
            </a:pPr>
            <a:r>
              <a:rPr b="1" lang="hr-HR" sz="3200" spc="-1" strike="noStrike">
                <a:solidFill>
                  <a:srgbClr val="ff0000"/>
                </a:solidFill>
                <a:latin typeface="perec-gris"/>
              </a:rPr>
              <a:t>Agencija za mobilnost i programe Europske unije </a:t>
            </a:r>
            <a:r>
              <a:rPr b="0" lang="hr-HR" sz="3200" spc="-1" strike="noStrike">
                <a:solidFill>
                  <a:srgbClr val="000000"/>
                </a:solidFill>
                <a:latin typeface="perec-gris"/>
              </a:rPr>
              <a:t>svake godine raspisuje </a:t>
            </a:r>
            <a:r>
              <a:rPr b="1" lang="hr-HR" sz="3200" spc="-1" strike="noStrike">
                <a:solidFill>
                  <a:srgbClr val="000000"/>
                </a:solidFill>
                <a:latin typeface="perec-gris"/>
              </a:rPr>
              <a:t>javni natječaj </a:t>
            </a:r>
            <a:r>
              <a:rPr b="0" lang="hr-HR" sz="3200" spc="-1" strike="noStrike">
                <a:solidFill>
                  <a:srgbClr val="000000"/>
                </a:solidFill>
                <a:latin typeface="perec-gris"/>
              </a:rPr>
              <a:t>(Poziv na podnošenje prijedloga u okviru programa Erasmus+) unutar kojeg se navode </a:t>
            </a:r>
            <a:r>
              <a:rPr b="1" lang="hr-HR" sz="3200" spc="-1" strike="noStrike">
                <a:solidFill>
                  <a:srgbClr val="000000"/>
                </a:solidFill>
                <a:latin typeface="perec-gris"/>
              </a:rPr>
              <a:t>načini i uvjeti sudjelovanja</a:t>
            </a:r>
            <a:r>
              <a:rPr b="0" lang="hr-HR" sz="3200" spc="-1" strike="noStrike">
                <a:solidFill>
                  <a:srgbClr val="000000"/>
                </a:solidFill>
                <a:latin typeface="perec-gris"/>
              </a:rPr>
              <a:t> u programu. </a:t>
            </a:r>
            <a:endParaRPr b="0" lang="hr-H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hr-HR" sz="32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hr-HR" sz="3200" spc="-1" strike="noStrike">
                <a:solidFill>
                  <a:srgbClr val="000000"/>
                </a:solidFill>
                <a:latin typeface="perec-gris"/>
              </a:rPr>
              <a:t>Natječaj se raspisuje krajem tekuće kalendarske godine za sljedeću godinu,</a:t>
            </a:r>
            <a:endParaRPr b="0" lang="hr-H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hr-HR" sz="3200" spc="-1" strike="noStrike">
                <a:solidFill>
                  <a:srgbClr val="000000"/>
                </a:solidFill>
                <a:latin typeface="perec-gris"/>
              </a:rPr>
              <a:t> </a:t>
            </a:r>
            <a:endParaRPr b="0" lang="hr-HR" sz="32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hr-HR" sz="3200" spc="-1" strike="noStrike">
                <a:solidFill>
                  <a:srgbClr val="000000"/>
                </a:solidFill>
                <a:latin typeface="perec-gris"/>
              </a:rPr>
              <a:t> </a:t>
            </a:r>
            <a:r>
              <a:rPr b="0" lang="hr-HR" sz="3200" spc="-1" strike="noStrike">
                <a:solidFill>
                  <a:srgbClr val="000000"/>
                </a:solidFill>
                <a:latin typeface="perec-gris"/>
              </a:rPr>
              <a:t>Sve potrebne informacije možete pronaći unutar kategorije </a:t>
            </a:r>
            <a:r>
              <a:rPr b="1" lang="hr-HR" sz="3200" spc="-1" strike="noStrike">
                <a:solidFill>
                  <a:srgbClr val="000000"/>
                </a:solidFill>
                <a:latin typeface="perec-gris"/>
              </a:rPr>
              <a:t>Programi </a:t>
            </a:r>
            <a:r>
              <a:rPr b="0" lang="hr-HR" sz="3200" spc="-1" strike="noStrike">
                <a:solidFill>
                  <a:srgbClr val="000000"/>
                </a:solidFill>
                <a:latin typeface="perec-gris"/>
              </a:rPr>
              <a:t>na </a:t>
            </a:r>
            <a:r>
              <a:rPr b="1" lang="hr-HR" sz="3200" spc="-1" strike="noStrike">
                <a:solidFill>
                  <a:srgbClr val="000000"/>
                </a:solidFill>
                <a:latin typeface="perec-gris"/>
              </a:rPr>
              <a:t>mrežnoj stranici</a:t>
            </a:r>
            <a:r>
              <a:rPr b="0" lang="hr-HR" sz="3200" spc="-1" strike="noStrike">
                <a:solidFill>
                  <a:srgbClr val="000000"/>
                </a:solidFill>
                <a:latin typeface="perec-gris"/>
              </a:rPr>
              <a:t>, u okviru pripadajućeg sektora obrazovanja, osposobljavanja i sektora mladih</a:t>
            </a:r>
            <a:endParaRPr b="0" lang="hr-HR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1830</TotalTime>
  <Application>LibreOffice/6.2.5.2$Windows_X86_64 LibreOffice_project/1ec314fa52f458adc18c4f025c545a4e8b22c159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2019-11-13T10:04:03Z</dcterms:created>
  <dc:creator>Korisnik</dc:creator>
  <dc:description/>
  <dc:language>hr-HR</dc:language>
  <cp:lastModifiedBy>Korisnik</cp:lastModifiedBy>
  <dcterms:modified xsi:type="dcterms:W3CDTF">2020-01-13T06:58:07Z</dcterms:modified>
  <cp:revision>80</cp:revision>
  <dc:subject/>
  <dc:title>PowerPoint prezentacija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Široki zaslon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23</vt:i4>
  </property>
</Properties>
</file>