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746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A8B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51FDB27-20FD-4153-B207-9C0F6F53B70B}" v="290" dt="2020-04-21T11:17:01.608"/>
    <p1510:client id="{B55E95E9-EBB0-425C-81BD-1B53C97F9B8A}" v="285" dt="2020-04-21T14:06:01.212"/>
    <p1510:client id="{F756BBDC-719F-4770-85E9-EA840C8ED499}" v="2121" dt="2020-04-21T13:47:44.046"/>
    <p1510:client id="{DDB24394-0E70-461C-AFF1-64EA845439F0}" v="4" dt="2020-04-21T10:01:37.29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01" autoAdjust="0"/>
    <p:restoredTop sz="94619" autoAdjust="0"/>
  </p:normalViewPr>
  <p:slideViewPr>
    <p:cSldViewPr snapToGrid="0">
      <p:cViewPr varScale="1">
        <p:scale>
          <a:sx n="82" d="100"/>
          <a:sy n="82" d="100"/>
        </p:scale>
        <p:origin x="62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84DA70-C731-4C70-880D-CCD4705E623C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8331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E1D723-8F53-4F53-90B0-1982A396982E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670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669AF7-7BEB-44E4-9852-375E34362B5B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162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AAC38D-0552-4C82-B593-E6124DFADBE2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66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F0F1C-5577-4ACB-BB62-DF8F3C494C7E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81946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75B394-D9F9-4F0C-B15D-605F45CB9E9F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18605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667345-2558-425A-8533-9BFDBCE15005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1422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/>
          <a:lstStyle>
            <a:lvl1pPr algn="l">
              <a:defRPr/>
            </a:lvl1pPr>
          </a:lstStyle>
          <a:p>
            <a:fld id="{92BEA474-078D-4E9B-9B14-09A87B19DC46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2822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907D986-8816-4272-A432-0437A28A9828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/>
          <a:lstStyle/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32677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2A279-0833-481D-8C56-F67FD0AC6C50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22698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1B68A5B-D9FA-424B-A4EB-30E7223836B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87DA83-5663-4C9C-B9AA-0B40A3DAFF81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1827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fld id="{62D6E202-B606-4609-B914-27C9371A1F6D}" type="datetime1">
              <a:rPr lang="en-US" smtClean="0"/>
              <a:t>4/22/2020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498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47" r:id="rId3"/>
    <p:sldLayoutId id="2147483743" r:id="rId4"/>
    <p:sldLayoutId id="2147483738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Slika 5" descr="Slika na kojoj se prikazuje trava, na otvorenom, priroda, planina&#10;&#10;Opis je generiran uz vrlo visoku pouzdanost">
            <a:extLst>
              <a:ext uri="{FF2B5EF4-FFF2-40B4-BE49-F238E27FC236}">
                <a16:creationId xmlns:a16="http://schemas.microsoft.com/office/drawing/2014/main" id="{324C6C96-1B4A-4962-92BE-EBDF3879CB9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0024" r="9091" b="38840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31" name="Rectangle 30">
            <a:extLst>
              <a:ext uri="{FF2B5EF4-FFF2-40B4-BE49-F238E27FC236}">
                <a16:creationId xmlns:a16="http://schemas.microsoft.com/office/drawing/2014/main" id="{A44CD100-6267-4E62-AA64-2182A3A6A1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tx1">
                  <a:alpha val="30000"/>
                </a:schemeClr>
              </a:gs>
              <a:gs pos="33000">
                <a:schemeClr val="tx1">
                  <a:alpha val="20000"/>
                </a:schemeClr>
              </a:gs>
              <a:gs pos="0">
                <a:schemeClr val="tx1">
                  <a:alpha val="0"/>
                </a:schemeClr>
              </a:gs>
              <a:gs pos="100000">
                <a:schemeClr val="tx1">
                  <a:alpha val="3000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FD68DA-43BA-4508-8DE2-BA9BB7B2F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2"/>
            <a:ext cx="4023360" cy="2802219"/>
          </a:xfrm>
        </p:spPr>
        <p:txBody>
          <a:bodyPr anchor="b">
            <a:normAutofit/>
          </a:bodyPr>
          <a:lstStyle/>
          <a:p>
            <a:r>
              <a:rPr lang="en-US" sz="3200" dirty="0">
                <a:solidFill>
                  <a:schemeClr val="bg1"/>
                </a:solidFill>
              </a:rPr>
              <a:t>Dan </a:t>
            </a:r>
            <a:r>
              <a:rPr lang="en-US" sz="3200" dirty="0" err="1">
                <a:solidFill>
                  <a:schemeClr val="bg1"/>
                </a:solidFill>
              </a:rPr>
              <a:t>planete</a:t>
            </a:r>
            <a:r>
              <a:rPr lang="en-US" sz="3200" dirty="0">
                <a:solidFill>
                  <a:schemeClr val="bg1"/>
                </a:solidFill>
              </a:rPr>
              <a:t> </a:t>
            </a:r>
            <a:r>
              <a:rPr lang="en-US" sz="3200" dirty="0" err="1">
                <a:solidFill>
                  <a:schemeClr val="bg1"/>
                </a:solidFill>
              </a:rPr>
              <a:t>Zemlje</a:t>
            </a:r>
            <a:endParaRPr lang="en-US" sz="3200">
              <a:solidFill>
                <a:schemeClr val="bg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E9CFF2-3777-4FF4-A759-8491175B0B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3969352"/>
            <a:ext cx="4023359" cy="120814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600" dirty="0">
                <a:solidFill>
                  <a:schemeClr val="bg1"/>
                </a:solidFill>
              </a:rPr>
              <a:t>LARA LALIĆ</a:t>
            </a:r>
          </a:p>
        </p:txBody>
      </p:sp>
    </p:spTree>
    <p:extLst>
      <p:ext uri="{BB962C8B-B14F-4D97-AF65-F5344CB8AC3E}">
        <p14:creationId xmlns:p14="http://schemas.microsoft.com/office/powerpoint/2010/main" val="40437378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Slika 4" descr="Slika na kojoj se prikazuje trava, na otvorenom, polje, zeleno&#10;&#10;Opis je generiran uz vrlo visoku pouzdanost">
            <a:extLst>
              <a:ext uri="{FF2B5EF4-FFF2-40B4-BE49-F238E27FC236}">
                <a16:creationId xmlns:a16="http://schemas.microsoft.com/office/drawing/2014/main" id="{D52F13BB-B8E9-494C-A716-A4DB245CAB5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10" name="Rectangle 10">
            <a:extLst>
              <a:ext uri="{FF2B5EF4-FFF2-40B4-BE49-F238E27FC236}">
                <a16:creationId xmlns:a16="http://schemas.microsoft.com/office/drawing/2014/main" id="{8DA9D5E3-3A22-4873-81C8-59749E216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kstniOkvir 11">
            <a:extLst>
              <a:ext uri="{FF2B5EF4-FFF2-40B4-BE49-F238E27FC236}">
                <a16:creationId xmlns:a16="http://schemas.microsoft.com/office/drawing/2014/main" id="{2EEA117A-6AC5-40D0-9E35-CFDDD75ECDBC}"/>
              </a:ext>
            </a:extLst>
          </p:cNvPr>
          <p:cNvSpPr txBox="1"/>
          <p:nvPr/>
        </p:nvSpPr>
        <p:spPr>
          <a:xfrm>
            <a:off x="3717" y="3432717"/>
            <a:ext cx="10865004" cy="258532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b="1" dirty="0">
                <a:solidFill>
                  <a:srgbClr val="92D050"/>
                </a:solidFill>
                <a:latin typeface="Century Gothic"/>
              </a:rPr>
              <a:t>DAN PLANETE ZEMLJE</a:t>
            </a:r>
          </a:p>
          <a:p>
            <a:endParaRPr lang="hr-HR" b="1" dirty="0">
              <a:solidFill>
                <a:srgbClr val="92D050"/>
              </a:solidFill>
              <a:latin typeface="Century Gothic"/>
            </a:endParaRPr>
          </a:p>
          <a:p>
            <a:r>
              <a:rPr lang="hr-HR" b="1" dirty="0">
                <a:solidFill>
                  <a:srgbClr val="92D050"/>
                </a:solidFill>
                <a:latin typeface="Century Gothic"/>
              </a:rPr>
              <a:t>-</a:t>
            </a:r>
            <a:r>
              <a:rPr lang="hr-HR" dirty="0">
                <a:solidFill>
                  <a:srgbClr val="92D050"/>
                </a:solidFill>
                <a:latin typeface="Century Gothic"/>
              </a:rPr>
              <a:t>Obilježavamo 22.travnja</a:t>
            </a:r>
          </a:p>
          <a:p>
            <a:endParaRPr lang="hr-HR" dirty="0">
              <a:solidFill>
                <a:srgbClr val="92D050"/>
              </a:solidFill>
              <a:latin typeface="Century Gothic"/>
            </a:endParaRPr>
          </a:p>
          <a:p>
            <a:r>
              <a:rPr lang="hr-HR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Na konferenciji UNESCO-a 1969. godine John </a:t>
            </a:r>
            <a:r>
              <a:rPr lang="hr-HR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McConnell</a:t>
            </a:r>
            <a:r>
              <a:rPr lang="hr-HR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prvi je put predstavio ideju obilježavanja Dana Zemlje.</a:t>
            </a:r>
          </a:p>
          <a:p>
            <a:endParaRPr lang="hr-HR" dirty="0">
              <a:solidFill>
                <a:srgbClr val="92D050"/>
              </a:solidFill>
              <a:latin typeface="Century Gothic"/>
            </a:endParaRPr>
          </a:p>
          <a:p>
            <a:r>
              <a:rPr lang="hr-HR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Dan planeta Zemlje službeno se obilježava od 1992.godine,a sam naziv </a:t>
            </a:r>
            <a:r>
              <a:rPr lang="hr-HR" b="1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Earth</a:t>
            </a:r>
            <a:r>
              <a:rPr lang="hr-HR" b="1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Day</a:t>
            </a:r>
            <a:r>
              <a:rPr lang="hr-HR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 prvi put je 21. ožujka 1969. godine upotrijebio gradonačelnik San Francisca Joseph </a:t>
            </a:r>
            <a:r>
              <a:rPr lang="hr-HR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Alioto</a:t>
            </a:r>
            <a:endParaRPr lang="hr-HR" dirty="0">
              <a:solidFill>
                <a:srgbClr val="92D050"/>
              </a:solidFill>
              <a:latin typeface="Century Gothic"/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37337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10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-1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1F22D687-97A7-4F05-B41D-7983A261BE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16783" y="516835"/>
            <a:ext cx="5977937" cy="1666501"/>
          </a:xfrm>
        </p:spPr>
        <p:txBody>
          <a:bodyPr>
            <a:normAutofit/>
          </a:bodyPr>
          <a:lstStyle/>
          <a:p>
            <a:r>
              <a:rPr lang="hr-HR" sz="2000" dirty="0">
                <a:solidFill>
                  <a:srgbClr val="92D050"/>
                </a:solidFill>
                <a:latin typeface="Century Gothic"/>
                <a:ea typeface="+mj-lt"/>
                <a:cs typeface="+mj-lt"/>
              </a:rPr>
              <a:t>Dana 22. travnja 1970. milijuni ljudi izašli su na ulice u znak prosvjeda zbog negativnih utjecaja 150 godina industrijskog razvoja.</a:t>
            </a:r>
            <a:endParaRPr lang="sr-Latn-RS" sz="2000">
              <a:solidFill>
                <a:srgbClr val="92D050"/>
              </a:solidFill>
              <a:latin typeface="Century Gothic"/>
            </a:endParaRPr>
          </a:p>
        </p:txBody>
      </p:sp>
      <p:pic>
        <p:nvPicPr>
          <p:cNvPr id="4" name="Slika 4">
            <a:extLst>
              <a:ext uri="{FF2B5EF4-FFF2-40B4-BE49-F238E27FC236}">
                <a16:creationId xmlns:a16="http://schemas.microsoft.com/office/drawing/2014/main" id="{82D342A9-1764-4A71-A396-51435DA77B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" b="15774"/>
          <a:stretch/>
        </p:blipFill>
        <p:spPr>
          <a:xfrm>
            <a:off x="20" y="10"/>
            <a:ext cx="4580077" cy="6857990"/>
          </a:xfrm>
          <a:prstGeom prst="rect">
            <a:avLst/>
          </a:prstGeom>
        </p:spPr>
      </p:pic>
      <p:cxnSp>
        <p:nvCxnSpPr>
          <p:cNvPr id="25" name="Straight Connector 12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200864" y="2353592"/>
            <a:ext cx="56692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Content Placeholder 7">
            <a:extLst>
              <a:ext uri="{FF2B5EF4-FFF2-40B4-BE49-F238E27FC236}">
                <a16:creationId xmlns:a16="http://schemas.microsoft.com/office/drawing/2014/main" id="{A0F89058-E227-414C-AE86-C06BBAC208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6784" y="2546224"/>
            <a:ext cx="5977938" cy="3342747"/>
          </a:xfrm>
        </p:spPr>
        <p:txBody>
          <a:bodyPr vert="horz" lIns="0" tIns="45720" rIns="0" bIns="45720" rtlCol="0" anchor="t">
            <a:normAutofit/>
          </a:bodyPr>
          <a:lstStyle/>
          <a:p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Dan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planeta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Zemlje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sada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je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globalni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događaj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u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kojem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svake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godine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sudjeluje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više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od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milijarde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ljudi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u 192 </a:t>
            </a:r>
            <a:r>
              <a:rPr lang="en-US" sz="18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zemlje</a:t>
            </a:r>
            <a:r>
              <a:rPr lang="en-US" sz="18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.</a:t>
            </a:r>
            <a:endParaRPr lang="en-US" sz="1800">
              <a:solidFill>
                <a:srgbClr val="92D050"/>
              </a:solidFill>
              <a:latin typeface="Century Gothic"/>
            </a:endParaRPr>
          </a:p>
        </p:txBody>
      </p:sp>
      <p:pic>
        <p:nvPicPr>
          <p:cNvPr id="27" name="Slika 27" descr="Slika na kojoj se prikazuje trava, na otvorenom, polje, zeleno&#10;&#10;Opis je generiran uz vrlo visoku pouzdanost">
            <a:extLst>
              <a:ext uri="{FF2B5EF4-FFF2-40B4-BE49-F238E27FC236}">
                <a16:creationId xmlns:a16="http://schemas.microsoft.com/office/drawing/2014/main" id="{1989F0A7-36A8-4398-A118-6ED7094A4E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9717" y="3843454"/>
            <a:ext cx="4360126" cy="26837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659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3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85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Slika 6" descr="Slika na kojoj se prikazuje trava, voda, vodopad, sjedenje&#10;&#10;Opis je generiran uz vrlo visoku pouzdanost">
            <a:extLst>
              <a:ext uri="{FF2B5EF4-FFF2-40B4-BE49-F238E27FC236}">
                <a16:creationId xmlns:a16="http://schemas.microsoft.com/office/drawing/2014/main" id="{0AE1E49D-0D9B-410E-96E0-97B74063C1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2884" r="15386"/>
          <a:stretch/>
        </p:blipFill>
        <p:spPr>
          <a:xfrm>
            <a:off x="2843" y="10"/>
            <a:ext cx="7526128" cy="6857990"/>
          </a:xfrm>
          <a:prstGeom prst="rect">
            <a:avLst/>
          </a:prstGeom>
        </p:spPr>
      </p:pic>
      <p:sp>
        <p:nvSpPr>
          <p:cNvPr id="22" name="Rectangle 25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07474" y="1238442"/>
            <a:ext cx="3635926" cy="4355751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35CCB8E-2956-4B57-BFC5-9D5F12043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8648" y="1419273"/>
            <a:ext cx="3153580" cy="135818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600">
                <a:solidFill>
                  <a:schemeClr val="tx1"/>
                </a:solidFill>
              </a:rPr>
              <a:t>Zanimljivosti Zemlje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38277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kstniOkvir 3">
            <a:extLst>
              <a:ext uri="{FF2B5EF4-FFF2-40B4-BE49-F238E27FC236}">
                <a16:creationId xmlns:a16="http://schemas.microsoft.com/office/drawing/2014/main" id="{02F7065E-F6B4-4F91-BD89-F39A47FE472D}"/>
              </a:ext>
            </a:extLst>
          </p:cNvPr>
          <p:cNvSpPr txBox="1"/>
          <p:nvPr/>
        </p:nvSpPr>
        <p:spPr>
          <a:xfrm>
            <a:off x="948648" y="2978254"/>
            <a:ext cx="3153580" cy="2444238"/>
          </a:xfrm>
          <a:prstGeom prst="rect">
            <a:avLst/>
          </a:prstGeom>
        </p:spPr>
        <p:txBody>
          <a:bodyPr rot="0" spcFirstLastPara="0" vertOverflow="overflow" horzOverflow="overflow" vert="horz" lIns="0" tIns="45720" rIns="0" bIns="45720" numCol="1" spcCol="0" rtlCol="0" fromWordArt="0" anchorCtr="0" forceAA="0" compatLnSpc="1">
            <a:prstTxWarp prst="textNoShape">
              <a:avLst/>
            </a:prstTxWarp>
            <a:normAutofit fontScale="92500" lnSpcReduction="10000"/>
          </a:bodyPr>
          <a:lstStyle/>
          <a:p>
            <a:pPr>
              <a:spcAft>
                <a:spcPts val="600"/>
              </a:spcAft>
              <a:buFont typeface="Calibri" panose="020F0502020204030204" pitchFamily="34" charset="0"/>
            </a:pPr>
            <a:r>
              <a:rPr lang="en-US" sz="1600" dirty="0">
                <a:latin typeface="Century Gothic"/>
              </a:rPr>
              <a:t>Otapanje ledenjaka izazvano porastom globalnih temperatura čini se da blago usporava vrtnju Zemlje što bi moglo ukazati na još jednu posljedicu globalnih klimatskih promjena.</a:t>
            </a:r>
            <a:r>
              <a:rPr lang="en-US" sz="1600" dirty="0">
                <a:solidFill>
                  <a:srgbClr val="00B0F0"/>
                </a:solidFill>
                <a:latin typeface="Century Gothic"/>
              </a:rPr>
              <a:t>Otapanje ledenih ploča I porast razine mora pomaknuo je os Zemlje odnosno Sjeverni pol tempom manje od </a:t>
            </a:r>
            <a:r>
              <a:rPr lang="en-US" sz="1600">
                <a:solidFill>
                  <a:srgbClr val="00B0F0"/>
                </a:solidFill>
                <a:latin typeface="Century Gothic"/>
              </a:rPr>
              <a:t>centimetra godišnje</a:t>
            </a:r>
            <a:endParaRPr lang="en-US" sz="1600" dirty="0">
              <a:solidFill>
                <a:srgbClr val="00B0F0"/>
              </a:solidFill>
              <a:latin typeface="Century Gothic"/>
            </a:endParaRPr>
          </a:p>
          <a:p>
            <a:pPr>
              <a:spcAft>
                <a:spcPts val="600"/>
              </a:spcAft>
              <a:buFont typeface="Calibri" panose="020F0502020204030204" pitchFamily="34" charset="0"/>
            </a:pPr>
            <a:endParaRPr lang="en-US" sz="1600"/>
          </a:p>
        </p:txBody>
      </p:sp>
      <p:pic>
        <p:nvPicPr>
          <p:cNvPr id="8" name="Slika 8" descr="Slika na kojoj se prikazuje priroda, na otvorenom, vožnja, val&#10;&#10;Opis je generiran uz vrlo visoku pouzdanost">
            <a:extLst>
              <a:ext uri="{FF2B5EF4-FFF2-40B4-BE49-F238E27FC236}">
                <a16:creationId xmlns:a16="http://schemas.microsoft.com/office/drawing/2014/main" id="{E1C37D62-D0E2-4B0A-B2F8-4AC8301449D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103" r="8774" b="-1"/>
          <a:stretch/>
        </p:blipFill>
        <p:spPr>
          <a:xfrm>
            <a:off x="7613587" y="10"/>
            <a:ext cx="4572728" cy="3383270"/>
          </a:xfrm>
          <a:prstGeom prst="rect">
            <a:avLst/>
          </a:prstGeom>
        </p:spPr>
      </p:pic>
      <p:pic>
        <p:nvPicPr>
          <p:cNvPr id="3" name="Slika 3" descr="Slika na kojoj se prikazuje voda, priroda, na otvorenom, snijeg&#10;&#10;Opis je generiran uz vrlo visoku pouzdanost">
            <a:extLst>
              <a:ext uri="{FF2B5EF4-FFF2-40B4-BE49-F238E27FC236}">
                <a16:creationId xmlns:a16="http://schemas.microsoft.com/office/drawing/2014/main" id="{B13B2916-3C8C-4D22-B1BA-015004139A5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/>
          <a:srcRect l="12824" r="-4" b="-4"/>
          <a:stretch/>
        </p:blipFill>
        <p:spPr>
          <a:xfrm>
            <a:off x="7613587" y="3474720"/>
            <a:ext cx="4572728" cy="338328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1FE461C7-FF45-427F-83D7-18DFBD4818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0812EE6C-8321-48D6-A04F-70A1D6746C5F}"/>
              </a:ext>
            </a:extLst>
          </p:cNvPr>
          <p:cNvSpPr txBox="1"/>
          <p:nvPr/>
        </p:nvSpPr>
        <p:spPr>
          <a:xfrm>
            <a:off x="4426698" y="2977150"/>
            <a:ext cx="3098112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>
              <a:spcAft>
                <a:spcPts val="600"/>
              </a:spcAft>
            </a:pPr>
            <a:endParaRPr lang="hr-HR" dirty="0">
              <a:latin typeface="Century Gothic"/>
            </a:endParaRPr>
          </a:p>
        </p:txBody>
      </p:sp>
    </p:spTree>
    <p:extLst>
      <p:ext uri="{BB962C8B-B14F-4D97-AF65-F5344CB8AC3E}">
        <p14:creationId xmlns:p14="http://schemas.microsoft.com/office/powerpoint/2010/main" val="335190961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91148442-1BB0-49AC-BC83-932FAD40848B}"/>
              </a:ext>
            </a:extLst>
          </p:cNvPr>
          <p:cNvSpPr txBox="1"/>
          <p:nvPr/>
        </p:nvSpPr>
        <p:spPr>
          <a:xfrm>
            <a:off x="643467" y="516835"/>
            <a:ext cx="2994815" cy="1666501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spc="-50">
                <a:latin typeface="+mj-lt"/>
                <a:ea typeface="+mj-ea"/>
                <a:cs typeface="+mj-cs"/>
              </a:rPr>
              <a:t>Podizanje temperature u sjevernim morima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28346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BEA44664-055B-43F3-B789-8C664FE1A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3467" y="2546224"/>
            <a:ext cx="2994815" cy="3342747"/>
          </a:xfrm>
        </p:spPr>
        <p:txBody>
          <a:bodyPr vert="horz" lIns="0" tIns="45720" rIns="0" bIns="45720" rtlCol="0" anchor="t">
            <a:normAutofit fontScale="85000" lnSpcReduction="10000"/>
          </a:bodyPr>
          <a:lstStyle/>
          <a:p>
            <a:pPr>
              <a:lnSpc>
                <a:spcPct val="90000"/>
              </a:lnSpc>
            </a:pPr>
            <a:r>
              <a:rPr lang="en-US" sz="1800">
                <a:solidFill>
                  <a:srgbClr val="00B0F0"/>
                </a:solidFill>
                <a:latin typeface="Century Gothic"/>
              </a:rPr>
              <a:t>Zbog podizanja temperature vode u sjevernim morima od 1</a:t>
            </a:r>
            <a:r>
              <a:rPr lang="en-US" sz="1800" b="1">
                <a:solidFill>
                  <a:srgbClr val="00B0F0"/>
                </a:solidFill>
                <a:latin typeface="Century Gothic"/>
              </a:rPr>
              <a:t>°C</a:t>
            </a:r>
            <a:r>
              <a:rPr lang="en-US" sz="1800">
                <a:solidFill>
                  <a:srgbClr val="00B0F0"/>
                </a:solidFill>
                <a:latin typeface="Century Gothic"/>
              </a:rPr>
              <a:t>, ribe su dobivale srcani udar I tako ugibale.</a:t>
            </a:r>
          </a:p>
          <a:p>
            <a:pPr>
              <a:lnSpc>
                <a:spcPct val="90000"/>
              </a:lnSpc>
            </a:pPr>
            <a:r>
              <a:rPr lang="en-US" sz="1500" dirty="0">
                <a:solidFill>
                  <a:schemeClr val="tx1"/>
                </a:solidFill>
                <a:latin typeface="Century Gothic"/>
              </a:rPr>
              <a:t> </a:t>
            </a:r>
            <a:r>
              <a:rPr lang="en-US" sz="1800">
                <a:solidFill>
                  <a:schemeClr val="tx1"/>
                </a:solidFill>
                <a:latin typeface="Century Gothic"/>
              </a:rPr>
              <a:t>Razlog tomu je smanjenje postotka kisika u vodi što je imalo za posljedice da ribe nisu bile u mogućnosti  pravilno disati te dovele do katastrofalne situacije i neravnoteže u morskom svijetu.Mnogi se stanovnici u tim priobalnim selima odlučuju na masovno iseljavanje zbog nedostatka hrane...</a:t>
            </a:r>
            <a:endParaRPr lang="en-US" sz="1800" dirty="0">
              <a:solidFill>
                <a:schemeClr val="tx1"/>
              </a:solidFill>
              <a:latin typeface="Century Gothic"/>
            </a:endParaRPr>
          </a:p>
          <a:p>
            <a:pPr>
              <a:lnSpc>
                <a:spcPct val="90000"/>
              </a:lnSpc>
            </a:pPr>
            <a:endParaRPr lang="en-US" sz="1800" dirty="0">
              <a:solidFill>
                <a:schemeClr val="tx1"/>
              </a:solidFill>
              <a:latin typeface="Century Gothic"/>
            </a:endParaRPr>
          </a:p>
        </p:txBody>
      </p:sp>
      <p:pic>
        <p:nvPicPr>
          <p:cNvPr id="7" name="Slika 7" descr="Slika na kojoj se prikazuje voda, na otvorenom, ptica, plivanje&#10;&#10;Opis je generiran uz vrlo visoku pouzdanost">
            <a:extLst>
              <a:ext uri="{FF2B5EF4-FFF2-40B4-BE49-F238E27FC236}">
                <a16:creationId xmlns:a16="http://schemas.microsoft.com/office/drawing/2014/main" id="{0281B9AF-6CD5-45CD-95AF-0850C7C5A3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1927" r="38491"/>
          <a:stretch/>
        </p:blipFill>
        <p:spPr>
          <a:xfrm>
            <a:off x="4059922" y="10"/>
            <a:ext cx="4021571" cy="6857990"/>
          </a:xfrm>
          <a:prstGeom prst="rect">
            <a:avLst/>
          </a:prstGeom>
        </p:spPr>
      </p:pic>
      <p:pic>
        <p:nvPicPr>
          <p:cNvPr id="4" name="Slika 4" descr="Slika na kojoj se prikazuje vožnja, voda, val, muškarac&#10;&#10;Opis je generiran uz vrlo visoku pouzdanost">
            <a:extLst>
              <a:ext uri="{FF2B5EF4-FFF2-40B4-BE49-F238E27FC236}">
                <a16:creationId xmlns:a16="http://schemas.microsoft.com/office/drawing/2014/main" id="{8FFEDA66-779C-47BF-867B-B9A32FC6BFB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" b="4040"/>
          <a:stretch/>
        </p:blipFill>
        <p:spPr>
          <a:xfrm>
            <a:off x="8175592" y="6086"/>
            <a:ext cx="4016407" cy="68519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2244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Slika 4" descr="Slika na kojoj se prikazuje trava, na otvorenom, polje, travnato&#10;&#10;Opis je generiran uz vrlo visoku pouzdanost">
            <a:extLst>
              <a:ext uri="{FF2B5EF4-FFF2-40B4-BE49-F238E27FC236}">
                <a16:creationId xmlns:a16="http://schemas.microsoft.com/office/drawing/2014/main" id="{CE4DD7AF-5CD7-48FC-AD89-AF3428D203F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6" name="TekstniOkvir 5">
            <a:extLst>
              <a:ext uri="{FF2B5EF4-FFF2-40B4-BE49-F238E27FC236}">
                <a16:creationId xmlns:a16="http://schemas.microsoft.com/office/drawing/2014/main" id="{5B486C0D-4928-4350-AF77-5B5D81B4C3E9}"/>
              </a:ext>
            </a:extLst>
          </p:cNvPr>
          <p:cNvSpPr txBox="1"/>
          <p:nvPr/>
        </p:nvSpPr>
        <p:spPr>
          <a:xfrm>
            <a:off x="143219" y="4669315"/>
            <a:ext cx="5580042" cy="21995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285750" indent="-28575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Font typeface="Arial"/>
              <a:buChar char="•"/>
            </a:pPr>
            <a:r>
              <a:rPr lang="en-US" sz="1600">
                <a:solidFill>
                  <a:schemeClr val="bg1"/>
                </a:solidFill>
                <a:latin typeface="Century Gothic"/>
              </a:rPr>
              <a:t>Početkom 20. stoljeća njemački meteorolog Alfred Wegener uočio je da Južna Amerika, Afrika, Indija, Antarktika I Australija imaju gotovo identične kasno paleozojske stijene i fosile</a:t>
            </a:r>
            <a:endParaRPr lang="en-US" sz="1600">
              <a:solidFill>
                <a:schemeClr val="bg1"/>
              </a:solidFill>
              <a:latin typeface="Century Gothic"/>
              <a:ea typeface="+mn-lt"/>
              <a:cs typeface="+mn-lt"/>
            </a:endParaRPr>
          </a:p>
          <a:p>
            <a:pPr marL="285750" indent="-285750">
              <a:lnSpc>
                <a:spcPct val="110000"/>
              </a:lnSpc>
              <a:spcBef>
                <a:spcPts val="1200"/>
              </a:spcBef>
              <a:spcAft>
                <a:spcPts val="200"/>
              </a:spcAft>
              <a:buFont typeface="Arial"/>
              <a:buChar char="•"/>
            </a:pPr>
            <a:r>
              <a:rPr lang="en-US" sz="1600" b="1">
                <a:solidFill>
                  <a:schemeClr val="bg1"/>
                </a:solidFill>
                <a:latin typeface="Century Gothic"/>
              </a:rPr>
              <a:t>Svake godine, kontinenti se udalje jedan od drugog za oko 2 cm.</a:t>
            </a:r>
            <a:endParaRPr lang="en-US" sz="1600" b="1">
              <a:solidFill>
                <a:schemeClr val="bg1"/>
              </a:solidFill>
              <a:latin typeface="Century Gothic"/>
              <a:ea typeface="+mn-lt"/>
              <a:cs typeface="+mn-lt"/>
            </a:endParaRPr>
          </a:p>
          <a:p>
            <a:pPr algn="l"/>
            <a:endParaRPr lang="hr-HR" dirty="0">
              <a:latin typeface="Century Gothic"/>
            </a:endParaRPr>
          </a:p>
        </p:txBody>
      </p:sp>
      <p:sp>
        <p:nvSpPr>
          <p:cNvPr id="7" name="TekstniOkvir 6">
            <a:extLst>
              <a:ext uri="{FF2B5EF4-FFF2-40B4-BE49-F238E27FC236}">
                <a16:creationId xmlns:a16="http://schemas.microsoft.com/office/drawing/2014/main" id="{1272FFBE-36D7-4F18-A6CF-844ED2A9CE30}"/>
              </a:ext>
            </a:extLst>
          </p:cNvPr>
          <p:cNvSpPr txBox="1"/>
          <p:nvPr/>
        </p:nvSpPr>
        <p:spPr>
          <a:xfrm>
            <a:off x="4724400" y="3200399"/>
            <a:ext cx="2743199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endParaRPr lang="hr-HR" dirty="0"/>
          </a:p>
        </p:txBody>
      </p:sp>
      <p:sp>
        <p:nvSpPr>
          <p:cNvPr id="8" name="TekstniOkvir 7">
            <a:extLst>
              <a:ext uri="{FF2B5EF4-FFF2-40B4-BE49-F238E27FC236}">
                <a16:creationId xmlns:a16="http://schemas.microsoft.com/office/drawing/2014/main" id="{8213B373-D05F-4969-870E-1DAB23188F88}"/>
              </a:ext>
            </a:extLst>
          </p:cNvPr>
          <p:cNvSpPr txBox="1"/>
          <p:nvPr/>
        </p:nvSpPr>
        <p:spPr>
          <a:xfrm>
            <a:off x="800215" y="4151177"/>
            <a:ext cx="4065223" cy="461665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sz="2400" b="1">
                <a:solidFill>
                  <a:schemeClr val="bg1"/>
                </a:solidFill>
                <a:latin typeface="Century Gothic"/>
              </a:rPr>
              <a:t>Pomicanje kontinenata</a:t>
            </a:r>
          </a:p>
        </p:txBody>
      </p:sp>
    </p:spTree>
    <p:extLst>
      <p:ext uri="{BB962C8B-B14F-4D97-AF65-F5344CB8AC3E}">
        <p14:creationId xmlns:p14="http://schemas.microsoft.com/office/powerpoint/2010/main" val="37919564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6">
            <a:extLst>
              <a:ext uri="{FF2B5EF4-FFF2-40B4-BE49-F238E27FC236}">
                <a16:creationId xmlns:a16="http://schemas.microsoft.com/office/drawing/2014/main" id="{E844E128-FF69-4E9F-8327-6B504B3C5AE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" y="0"/>
            <a:ext cx="12191985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7F41B168-94A7-4AF4-8EEA-F7A51A7D8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516835"/>
            <a:ext cx="3448259" cy="1666501"/>
          </a:xfrm>
        </p:spPr>
        <p:txBody>
          <a:bodyPr>
            <a:normAutofit/>
          </a:bodyPr>
          <a:lstStyle/>
          <a:p>
            <a:r>
              <a:rPr lang="hr-HR" sz="2200">
                <a:solidFill>
                  <a:srgbClr val="FF0000"/>
                </a:solidFill>
                <a:latin typeface="Century Gothic"/>
                <a:ea typeface="+mj-lt"/>
                <a:cs typeface="+mj-lt"/>
              </a:rPr>
              <a:t>Zbog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chemeClr val="accent2"/>
                </a:solidFill>
                <a:latin typeface="Century Gothic"/>
                <a:ea typeface="+mj-lt"/>
                <a:cs typeface="+mj-lt"/>
              </a:rPr>
              <a:t>utjecaja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rgbClr val="00B0F0"/>
                </a:solidFill>
                <a:latin typeface="Century Gothic"/>
                <a:ea typeface="+mj-lt"/>
                <a:cs typeface="+mj-lt"/>
              </a:rPr>
              <a:t>klimatskih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rgbClr val="92D050"/>
                </a:solidFill>
                <a:latin typeface="Century Gothic"/>
                <a:ea typeface="+mj-lt"/>
                <a:cs typeface="+mj-lt"/>
              </a:rPr>
              <a:t>promjena </a:t>
            </a:r>
            <a:r>
              <a:rPr lang="hr-HR" sz="2200">
                <a:solidFill>
                  <a:srgbClr val="C00000"/>
                </a:solidFill>
                <a:latin typeface="Century Gothic"/>
                <a:ea typeface="+mj-lt"/>
                <a:cs typeface="+mj-lt"/>
              </a:rPr>
              <a:t>koraljni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rgbClr val="0070C0"/>
                </a:solidFill>
                <a:latin typeface="Century Gothic"/>
                <a:ea typeface="+mj-lt"/>
                <a:cs typeface="+mj-lt"/>
              </a:rPr>
              <a:t>grebeni se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rgbClr val="7030A0"/>
                </a:solidFill>
                <a:latin typeface="Century Gothic"/>
                <a:ea typeface="+mj-lt"/>
                <a:cs typeface="+mj-lt"/>
              </a:rPr>
              <a:t>izbjeljuju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chemeClr val="accent3">
                    <a:lumMod val="60000"/>
                    <a:lumOff val="40000"/>
                  </a:schemeClr>
                </a:solidFill>
                <a:latin typeface="Century Gothic"/>
                <a:ea typeface="+mj-lt"/>
                <a:cs typeface="+mj-lt"/>
              </a:rPr>
              <a:t>pet puta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chemeClr val="accent6">
                    <a:lumMod val="40000"/>
                    <a:lumOff val="60000"/>
                  </a:schemeClr>
                </a:solidFill>
                <a:latin typeface="Century Gothic"/>
                <a:ea typeface="+mj-lt"/>
                <a:cs typeface="+mj-lt"/>
              </a:rPr>
              <a:t>učestalije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chemeClr val="accent2">
                    <a:lumMod val="60000"/>
                    <a:lumOff val="40000"/>
                  </a:schemeClr>
                </a:solidFill>
                <a:latin typeface="Century Gothic"/>
                <a:ea typeface="+mj-lt"/>
                <a:cs typeface="+mj-lt"/>
              </a:rPr>
              <a:t>nego prije</a:t>
            </a:r>
            <a:r>
              <a:rPr lang="hr-HR" sz="2200" dirty="0">
                <a:solidFill>
                  <a:srgbClr val="FFFFFF"/>
                </a:solidFill>
                <a:latin typeface="Century Gothic"/>
                <a:ea typeface="+mj-lt"/>
                <a:cs typeface="+mj-lt"/>
              </a:rPr>
              <a:t> </a:t>
            </a:r>
            <a:r>
              <a:rPr lang="hr-HR" sz="2200">
                <a:solidFill>
                  <a:srgbClr val="FF0000"/>
                </a:solidFill>
                <a:latin typeface="Century Gothic"/>
                <a:ea typeface="+mj-lt"/>
                <a:cs typeface="+mj-lt"/>
              </a:rPr>
              <a:t>40 godina</a:t>
            </a:r>
            <a:endParaRPr lang="sr-Latn-RS" sz="2200">
              <a:solidFill>
                <a:srgbClr val="FF0000"/>
              </a:solidFill>
              <a:latin typeface="Century Gothic"/>
            </a:endParaRPr>
          </a:p>
        </p:txBody>
      </p: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055CEADF-09EA-423C-8C45-F94AF44D5A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3686" y="2353592"/>
            <a:ext cx="329184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5F44C01-78B8-4310-995F-B8774757C6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3980" y="2750663"/>
            <a:ext cx="3987234" cy="3342747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140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Stupanj izbjeljivanja koralja u posljednja četiri desetljeća je u stalnom porastu.</a:t>
            </a:r>
            <a:r>
              <a:rPr lang="en-US" sz="1400" b="1" u="sng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Bez njih ribe gube staništa i hranu.</a:t>
            </a:r>
          </a:p>
          <a:p>
            <a:r>
              <a:rPr lang="en-US" sz="1400">
                <a:solidFill>
                  <a:srgbClr val="92D050"/>
                </a:solidFill>
                <a:latin typeface="Century Gothic"/>
              </a:rPr>
              <a:t>Koraljni grebeni </a:t>
            </a:r>
            <a:r>
              <a:rPr lang="en-US" sz="14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čine jedan od </a:t>
            </a:r>
            <a:r>
              <a:rPr lang="en-US" sz="140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najproduktivnijih ekosustava na svijetu.Oni su važni za održavanje morske ravnoteže</a:t>
            </a:r>
            <a:endParaRPr lang="en-US" sz="1400">
              <a:solidFill>
                <a:srgbClr val="92D050"/>
              </a:solidFill>
              <a:latin typeface="Century Gothic"/>
            </a:endParaRPr>
          </a:p>
          <a:p>
            <a:pPr marL="0" indent="0">
              <a:buNone/>
            </a:pPr>
            <a:r>
              <a:rPr lang="en-US" sz="140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Ta raznolika staništa su vrlo osjetljiva na klimatske promjene. Visoke temperature mora su jedan od glavnih uzroka izbjeljivanja koralja</a:t>
            </a:r>
            <a:r>
              <a:rPr lang="en-US" sz="1400">
                <a:ea typeface="+mn-lt"/>
                <a:cs typeface="+mn-lt"/>
              </a:rPr>
              <a:t>.</a:t>
            </a:r>
            <a:endParaRPr lang="en-US" sz="1400"/>
          </a:p>
          <a:p>
            <a:pPr marL="0" indent="0">
              <a:buNone/>
            </a:pPr>
            <a:r>
              <a:rPr lang="en-US" sz="140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Kroz proces fotosinteze, alge osiguravaju koralje energijom, a bez njih </a:t>
            </a:r>
            <a:r>
              <a:rPr lang="en-US" sz="1400" b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gladuju.</a:t>
            </a:r>
            <a:endParaRPr lang="en-US" sz="1400" b="1">
              <a:solidFill>
                <a:srgbClr val="92D050"/>
              </a:solidFill>
              <a:latin typeface="Century Gothic"/>
            </a:endParaRPr>
          </a:p>
          <a:p>
            <a:pPr marL="0" indent="0">
              <a:buNone/>
            </a:pPr>
            <a:endParaRPr lang="en-US" sz="1400" dirty="0">
              <a:solidFill>
                <a:srgbClr val="92D050"/>
              </a:solidFill>
            </a:endParaRPr>
          </a:p>
        </p:txBody>
      </p:sp>
      <p:pic>
        <p:nvPicPr>
          <p:cNvPr id="4" name="Slika 4" descr="Slika na kojoj se prikazuje hrana, stijena, sjedenje, greben&#10;&#10;Opis je generiran uz vrlo visoku pouzdanost">
            <a:extLst>
              <a:ext uri="{FF2B5EF4-FFF2-40B4-BE49-F238E27FC236}">
                <a16:creationId xmlns:a16="http://schemas.microsoft.com/office/drawing/2014/main" id="{1ADBFD00-F900-4E56-9845-FCA9574A976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0304" r="24741"/>
          <a:stretch/>
        </p:blipFill>
        <p:spPr>
          <a:xfrm>
            <a:off x="4654296" y="10"/>
            <a:ext cx="7537703" cy="6857990"/>
          </a:xfrm>
          <a:prstGeom prst="rect">
            <a:avLst/>
          </a:prstGeom>
        </p:spPr>
      </p:pic>
      <p:pic>
        <p:nvPicPr>
          <p:cNvPr id="3" name="Slika 4" descr="Slika na kojoj se prikazuje sjedenje, koralj, greben, životinja&#10;&#10;Opis je generiran uz vrlo visoku pouzdanost">
            <a:extLst>
              <a:ext uri="{FF2B5EF4-FFF2-40B4-BE49-F238E27FC236}">
                <a16:creationId xmlns:a16="http://schemas.microsoft.com/office/drawing/2014/main" id="{5EC8210A-81A7-4ED2-8853-8610A2B94D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80863" y="4048359"/>
            <a:ext cx="3607419" cy="27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1490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990D0034-F768-41E7-85D4-F38C4DE857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6315" cy="6858000"/>
          </a:xfrm>
          <a:prstGeom prst="rect">
            <a:avLst/>
          </a:prstGeom>
          <a:ln>
            <a:noFill/>
          </a:ln>
        </p:spPr>
        <p:style>
          <a:lnRef idx="2">
            <a:schemeClr val="accent6">
              <a:shade val="50000"/>
            </a:schemeClr>
          </a:lnRef>
          <a:fillRef idx="1001">
            <a:schemeClr val="lt1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Slika 4" descr="Slika na kojoj se prikazuje trava, zeleno, na otvorenom, polje&#10;&#10;Opis je generiran uz vrlo visoku pouzdanost">
            <a:extLst>
              <a:ext uri="{FF2B5EF4-FFF2-40B4-BE49-F238E27FC236}">
                <a16:creationId xmlns:a16="http://schemas.microsoft.com/office/drawing/2014/main" id="{EF9B9B06-5DE7-4098-85BB-EFA8A843D23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494" r="1" b="1"/>
          <a:stretch/>
        </p:blipFill>
        <p:spPr>
          <a:xfrm>
            <a:off x="20" y="10"/>
            <a:ext cx="12186295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95B38FD6-641F-41BF-B466-C1C6366420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48599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Naslov 1">
            <a:extLst>
              <a:ext uri="{FF2B5EF4-FFF2-40B4-BE49-F238E27FC236}">
                <a16:creationId xmlns:a16="http://schemas.microsoft.com/office/drawing/2014/main" id="{E59E54ED-066C-43D1-A137-CC323E1EBE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89772" y="1419273"/>
            <a:ext cx="3153580" cy="1358188"/>
          </a:xfrm>
        </p:spPr>
        <p:txBody>
          <a:bodyPr>
            <a:normAutofit fontScale="90000"/>
          </a:bodyPr>
          <a:lstStyle/>
          <a:p>
            <a:r>
              <a:rPr lang="hr-HR" sz="3600" dirty="0">
                <a:solidFill>
                  <a:srgbClr val="FFFFFF"/>
                </a:solidFill>
              </a:rPr>
              <a:t>Zanimljivosti planete Zemlje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6BF9119E-766E-4526-AAE5-639F577C0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3792" y="2865016"/>
            <a:ext cx="292608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B7D38FD-166C-406C-B998-60A29A37B9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9772" y="2978254"/>
            <a:ext cx="3153580" cy="2444238"/>
          </a:xfrm>
        </p:spPr>
        <p:txBody>
          <a:bodyPr vert="horz" lIns="0" tIns="45720" rIns="0" bIns="45720" rtlCol="0" anchor="t">
            <a:normAutofit fontScale="85000" lnSpcReduction="10000"/>
          </a:bodyPr>
          <a:lstStyle/>
          <a:p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U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svjetskim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oceanima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živi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do 1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milion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različitih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vrsta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organizama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. Od toga,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dvije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trećine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još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nisu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klasificirane</a:t>
            </a:r>
            <a:endParaRPr lang="en-US" sz="1600" dirty="0">
              <a:solidFill>
                <a:srgbClr val="92D050"/>
              </a:solidFill>
              <a:latin typeface="Century Gothic"/>
              <a:ea typeface="+mn-lt"/>
              <a:cs typeface="+mn-lt"/>
            </a:endParaRPr>
          </a:p>
          <a:p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Na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Zemlji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se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nalazi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oko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500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vulkana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, a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čak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se 80%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površine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(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iznad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oceana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)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sastoji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od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vulkanskog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tla</a:t>
            </a:r>
            <a:r>
              <a:rPr lang="en-US" sz="1600" dirty="0">
                <a:solidFill>
                  <a:srgbClr val="92D050"/>
                </a:solidFill>
                <a:ea typeface="+mn-lt"/>
                <a:cs typeface="+mn-lt"/>
              </a:rPr>
              <a:t>.</a:t>
            </a:r>
            <a:endParaRPr lang="en-US" sz="1600" dirty="0">
              <a:solidFill>
                <a:srgbClr val="92D050"/>
              </a:solidFill>
              <a:latin typeface="Century Gothic"/>
              <a:ea typeface="+mn-lt"/>
              <a:cs typeface="+mn-lt"/>
            </a:endParaRPr>
          </a:p>
          <a:p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.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Zemljina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jezgra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ima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približno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istu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temperaturu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kao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 </a:t>
            </a:r>
            <a:r>
              <a:rPr lang="en-US" sz="1600" dirty="0" err="1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Sunce</a:t>
            </a:r>
            <a:r>
              <a:rPr lang="en-US" sz="1600" dirty="0">
                <a:solidFill>
                  <a:srgbClr val="92D050"/>
                </a:solidFill>
                <a:latin typeface="Century Gothic"/>
                <a:ea typeface="+mn-lt"/>
                <a:cs typeface="+mn-lt"/>
              </a:rPr>
              <a:t>.</a:t>
            </a:r>
            <a:endParaRPr lang="en-US" sz="1600">
              <a:solidFill>
                <a:srgbClr val="92D050"/>
              </a:solidFill>
              <a:latin typeface="Century Gothic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7363FFA6-C551-4935-A474-8B2482E55B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TekstniOkvir 5">
            <a:extLst>
              <a:ext uri="{FF2B5EF4-FFF2-40B4-BE49-F238E27FC236}">
                <a16:creationId xmlns:a16="http://schemas.microsoft.com/office/drawing/2014/main" id="{0E3342D2-8C1F-4FBF-BF06-8F8F3A4425F0}"/>
              </a:ext>
            </a:extLst>
          </p:cNvPr>
          <p:cNvSpPr txBox="1"/>
          <p:nvPr/>
        </p:nvSpPr>
        <p:spPr>
          <a:xfrm>
            <a:off x="217449" y="5913863"/>
            <a:ext cx="369105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dirty="0">
                <a:latin typeface="Century Gothic"/>
              </a:rPr>
              <a:t>Slike Moravskih polja, Češka</a:t>
            </a:r>
          </a:p>
        </p:txBody>
      </p:sp>
    </p:spTree>
    <p:extLst>
      <p:ext uri="{BB962C8B-B14F-4D97-AF65-F5344CB8AC3E}">
        <p14:creationId xmlns:p14="http://schemas.microsoft.com/office/powerpoint/2010/main" val="18301759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8">
            <a:extLst>
              <a:ext uri="{FF2B5EF4-FFF2-40B4-BE49-F238E27FC236}">
                <a16:creationId xmlns:a16="http://schemas.microsoft.com/office/drawing/2014/main" id="{A8E9C91B-7EAD-4562-AB0E-DFB9663AEC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4" name="Slika 4" descr="Slika na kojoj se prikazuje trava, polje, zeleno, ovca&#10;&#10;Opis je generiran uz vrlo visoku pouzdanost">
            <a:extLst>
              <a:ext uri="{FF2B5EF4-FFF2-40B4-BE49-F238E27FC236}">
                <a16:creationId xmlns:a16="http://schemas.microsoft.com/office/drawing/2014/main" id="{3F907F73-D550-4475-9163-F5B992EEBC4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8821" b="6592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8DA9D5E3-3A22-4873-81C8-59749E2165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kstniOkvir 9">
            <a:extLst>
              <a:ext uri="{FF2B5EF4-FFF2-40B4-BE49-F238E27FC236}">
                <a16:creationId xmlns:a16="http://schemas.microsoft.com/office/drawing/2014/main" id="{FBE87613-A1B6-47B9-915E-6B03AB2F7AC1}"/>
              </a:ext>
            </a:extLst>
          </p:cNvPr>
          <p:cNvSpPr txBox="1"/>
          <p:nvPr/>
        </p:nvSpPr>
        <p:spPr>
          <a:xfrm>
            <a:off x="152401" y="5254082"/>
            <a:ext cx="6766930" cy="95410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hr-HR" sz="4000" dirty="0">
                <a:solidFill>
                  <a:schemeClr val="bg1"/>
                </a:solidFill>
                <a:latin typeface="Bookman Old Style"/>
                <a:cs typeface="Arial"/>
              </a:rPr>
              <a:t>Sretan dan planete Zemlje</a:t>
            </a:r>
          </a:p>
          <a:p>
            <a:r>
              <a:rPr lang="hr-HR" sz="1600" dirty="0">
                <a:solidFill>
                  <a:schemeClr val="bg1"/>
                </a:solidFill>
                <a:latin typeface="Arial"/>
                <a:cs typeface="Arial"/>
              </a:rPr>
              <a:t>Lara Lalić</a:t>
            </a:r>
          </a:p>
        </p:txBody>
      </p:sp>
    </p:spTree>
    <p:extLst>
      <p:ext uri="{BB962C8B-B14F-4D97-AF65-F5344CB8AC3E}">
        <p14:creationId xmlns:p14="http://schemas.microsoft.com/office/powerpoint/2010/main" val="4213785088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7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9BA8B7"/>
      </a:accent1>
      <a:accent2>
        <a:srgbClr val="E6A02E"/>
      </a:accent2>
      <a:accent3>
        <a:srgbClr val="BF6A3B"/>
      </a:accent3>
      <a:accent4>
        <a:srgbClr val="92987A"/>
      </a:accent4>
      <a:accent5>
        <a:srgbClr val="857659"/>
      </a:accent5>
      <a:accent6>
        <a:srgbClr val="A0988C"/>
      </a:accent6>
      <a:hlink>
        <a:srgbClr val="00B0F0"/>
      </a:hlink>
      <a:folHlink>
        <a:srgbClr val="738F97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VTI" id="{ABE3C30C-0FC0-4450-828E-52DE70F1BCCB}" vid="{A6E2497D-935A-4CFD-B9FD-6DCB15FA68BF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782B9FB3D2D574D8F0EFE4F9A3E694B" ma:contentTypeVersion="9" ma:contentTypeDescription="Stvaranje novog dokumenta." ma:contentTypeScope="" ma:versionID="033fffe88f6ee0e3709bf194b40c9e22">
  <xsd:schema xmlns:xsd="http://www.w3.org/2001/XMLSchema" xmlns:xs="http://www.w3.org/2001/XMLSchema" xmlns:p="http://schemas.microsoft.com/office/2006/metadata/properties" xmlns:ns2="fab80420-665e-4425-b572-29d4ab0aa5e5" targetNamespace="http://schemas.microsoft.com/office/2006/metadata/properties" ma:root="true" ma:fieldsID="46f999215136671adc2d7a4964433171" ns2:_="">
    <xsd:import namespace="fab80420-665e-4425-b572-29d4ab0aa5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b80420-665e-4425-b572-29d4ab0aa5e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sadržaja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fab80420-665e-4425-b572-29d4ab0aa5e5" xsi:nil="true"/>
  </documentManagement>
</p:properties>
</file>

<file path=customXml/itemProps1.xml><?xml version="1.0" encoding="utf-8"?>
<ds:datastoreItem xmlns:ds="http://schemas.openxmlformats.org/officeDocument/2006/customXml" ds:itemID="{147854D2-C2B1-4273-BEE8-C059778BC50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2A99442-EFD1-42EC-A936-A866300DC03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ab80420-665e-4425-b572-29d4ab0aa5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0646C36-D994-4DBD-9A53-9B2DFD8D7208}">
  <ds:schemaRefs>
    <ds:schemaRef ds:uri="http://purl.org/dc/dcmitype/"/>
    <ds:schemaRef ds:uri="http://purl.org/dc/terms/"/>
    <ds:schemaRef ds:uri="fab80420-665e-4425-b572-29d4ab0aa5e5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tf56160789</Template>
  <TotalTime>0</TotalTime>
  <Words>187</Words>
  <Application>Microsoft Office PowerPoint</Application>
  <PresentationFormat>Široki zaslon</PresentationFormat>
  <Paragraphs>31</Paragraphs>
  <Slides>9</Slides>
  <Notes>0</Notes>
  <HiddenSlides>0</HiddenSlides>
  <MMClips>0</MMClips>
  <ScaleCrop>false</ScaleCrop>
  <HeadingPairs>
    <vt:vector size="6" baseType="variant">
      <vt:variant>
        <vt:lpstr>Korišteni fontovi</vt:lpstr>
      </vt:variant>
      <vt:variant>
        <vt:i4>5</vt:i4>
      </vt:variant>
      <vt:variant>
        <vt:lpstr>Tema</vt:lpstr>
      </vt:variant>
      <vt:variant>
        <vt:i4>1</vt:i4>
      </vt:variant>
      <vt:variant>
        <vt:lpstr>Naslovi slajdova</vt:lpstr>
      </vt:variant>
      <vt:variant>
        <vt:i4>9</vt:i4>
      </vt:variant>
    </vt:vector>
  </HeadingPairs>
  <TitlesOfParts>
    <vt:vector size="15" baseType="lpstr">
      <vt:lpstr>Arial</vt:lpstr>
      <vt:lpstr>Bookman Old Style</vt:lpstr>
      <vt:lpstr>Calibri</vt:lpstr>
      <vt:lpstr>Century Gothic</vt:lpstr>
      <vt:lpstr>Franklin Gothic Book</vt:lpstr>
      <vt:lpstr>1_RetrospectVTI</vt:lpstr>
      <vt:lpstr>Dan planete Zemlje</vt:lpstr>
      <vt:lpstr>PowerPoint prezentacija</vt:lpstr>
      <vt:lpstr>Dana 22. travnja 1970. milijuni ljudi izašli su na ulice u znak prosvjeda zbog negativnih utjecaja 150 godina industrijskog razvoja.</vt:lpstr>
      <vt:lpstr>Zanimljivosti Zemlje</vt:lpstr>
      <vt:lpstr>PowerPoint prezentacija</vt:lpstr>
      <vt:lpstr>PowerPoint prezentacija</vt:lpstr>
      <vt:lpstr>Zbog utjecaja klimatskih promjena koraljni grebeni se izbjeljuju pet puta učestalije nego prije 40 godina</vt:lpstr>
      <vt:lpstr>Zanimljivosti planete Zemlje</vt:lpstr>
      <vt:lpstr>PowerPoint prezentacija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Lorem Ipsum</dc:title>
  <dc:creator/>
  <cp:lastModifiedBy/>
  <cp:revision>570</cp:revision>
  <dcterms:created xsi:type="dcterms:W3CDTF">2020-04-21T10:01:13Z</dcterms:created>
  <dcterms:modified xsi:type="dcterms:W3CDTF">2020-04-22T08:14:51Z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0x0101004782B9FB3D2D574D8F0EFE4F9A3E694B</vt:lpwstr>
  </property>
</Properties>
</file>