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48" d="100"/>
          <a:sy n="48" d="100"/>
        </p:scale>
        <p:origin x="1483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 advClick="0" advTm="1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95138-8304-4433-B657-30DE4894F5A1}" type="datetimeFigureOut">
              <a:rPr lang="sr-Latn-CS" smtClean="0"/>
              <a:pPr/>
              <a:t>1.5.2020.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31718-0185-4115-AC62-830BACFA8CA5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 advClick="0" advTm="15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Klapa%20Fortuna%20Bibinje%20-%20Misto%20moje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lum bright="15000"/>
          </a:blip>
          <a:srcRect/>
          <a:stretch>
            <a:fillRect/>
          </a:stretch>
        </p:blipFill>
        <p:spPr bwMode="auto">
          <a:xfrm>
            <a:off x="214282" y="142852"/>
            <a:ext cx="8715436" cy="657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2500330"/>
          </a:xfrm>
        </p:spPr>
        <p:txBody>
          <a:bodyPr/>
          <a:lstStyle/>
          <a:p>
            <a:r>
              <a:rPr lang="hr-HR" b="1" dirty="0"/>
              <a:t>POVIJEST BIBINJA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14414" y="2786058"/>
            <a:ext cx="7072362" cy="2924180"/>
          </a:xfrm>
        </p:spPr>
        <p:txBody>
          <a:bodyPr anchor="ctr">
            <a:normAutofit fontScale="92500" lnSpcReduction="20000"/>
          </a:bodyPr>
          <a:lstStyle/>
          <a:p>
            <a:pPr algn="l"/>
            <a:r>
              <a:rPr lang="hr-HR" dirty="0">
                <a:solidFill>
                  <a:schemeClr val="bg2">
                    <a:lumMod val="10000"/>
                  </a:schemeClr>
                </a:solidFill>
              </a:rPr>
              <a:t>Bibinje ima dugu povijest, o kojoj malo znamo, ali je polako otkrivamo. Bibinje je dalo znamenite osobe, koje su utjecale na tadašnje događaje, počevši od svećenika i ratnika Don Stipana Sorića, don Marka </a:t>
            </a:r>
            <a:r>
              <a:rPr lang="hr-HR" dirty="0" err="1">
                <a:solidFill>
                  <a:schemeClr val="bg2">
                    <a:lumMod val="10000"/>
                  </a:schemeClr>
                </a:solidFill>
              </a:rPr>
              <a:t>Sikirića</a:t>
            </a:r>
            <a:r>
              <a:rPr lang="hr-HR" dirty="0">
                <a:solidFill>
                  <a:schemeClr val="bg2">
                    <a:lumMod val="10000"/>
                  </a:schemeClr>
                </a:solidFill>
              </a:rPr>
              <a:t> i u najnovije vrijeme hrvatskih branitelja . </a:t>
            </a:r>
          </a:p>
        </p:txBody>
      </p:sp>
      <p:pic>
        <p:nvPicPr>
          <p:cNvPr id="5" name="Klapa Fortuna Bibinje - Misto moj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14282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Mjesta zastupljena na našim proizvodima • Mladen i otac d.o.o."/>
          <p:cNvPicPr>
            <a:picLocks noChangeAspect="1" noChangeArrowheads="1"/>
          </p:cNvPicPr>
          <p:nvPr/>
        </p:nvPicPr>
        <p:blipFill>
          <a:blip r:embed="rId2">
            <a:lum bright="30000" contrast="10000"/>
          </a:blip>
          <a:srcRect/>
          <a:stretch>
            <a:fillRect/>
          </a:stretch>
        </p:blipFill>
        <p:spPr bwMode="auto">
          <a:xfrm>
            <a:off x="857224" y="96262"/>
            <a:ext cx="7453311" cy="6481140"/>
          </a:xfrm>
          <a:prstGeom prst="rect">
            <a:avLst/>
          </a:prstGeom>
          <a:noFill/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DAN OPĆINE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749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dirty="0">
                <a:solidFill>
                  <a:schemeClr val="bg2">
                    <a:lumMod val="10000"/>
                  </a:schemeClr>
                </a:solidFill>
              </a:rPr>
              <a:t>Noviju povijest obilježio je Domovinski rat. Bibinje ima i prvu žrtvu na području Dalmacije Franka Lisicu. U znak sjećanja na dan njegove pogibije 2. svibnja, Općina Bibinje obilježava svoj dan.</a:t>
            </a:r>
          </a:p>
        </p:txBody>
      </p:sp>
      <p:sp>
        <p:nvSpPr>
          <p:cNvPr id="2050" name="AutoShape 2" descr="The FAME: Zadarska županija - opć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052" name="Picture 4" descr="The FAME: Zadarska županija - opć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143380"/>
            <a:ext cx="1647825" cy="2057401"/>
          </a:xfrm>
          <a:prstGeom prst="rect">
            <a:avLst/>
          </a:prstGeom>
          <a:noFill/>
        </p:spPr>
      </p:pic>
      <p:sp>
        <p:nvSpPr>
          <p:cNvPr id="2054" name="AutoShape 6" descr="hr auto naljepnice i naljepnice zastave da00148 - darkfilmreviews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056" name="AutoShape 8" descr="hr auto naljepnice i naljepnice zastave da00148 - darkfilmreviews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2058" name="AutoShape 10" descr="hr auto naljepnice i naljepnice zastave da00148 - darkfilmreviews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</p:cSld>
  <p:clrMapOvr>
    <a:masterClrMapping/>
  </p:clrMapOvr>
  <p:transition spd="slow" advClick="0" advTm="15000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3357586"/>
          </a:xfrm>
        </p:spPr>
        <p:txBody>
          <a:bodyPr anchor="ctr">
            <a:normAutofit fontScale="4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vi-VN" dirty="0"/>
              <a:t>Franko Lisica – pripadnik specijalne postrojbe MUP-a, druga je žrtva srpske agresije na Hrvatsku. Rođen 1968. godine, poginuo 2. svibnja 1991. godine na brdu Štikovača u Polači.</a:t>
            </a:r>
            <a:endParaRPr lang="hr-HR" dirty="0"/>
          </a:p>
          <a:p>
            <a:pPr>
              <a:buFont typeface="Wingdings" pitchFamily="2" charset="2"/>
              <a:buChar char="v"/>
            </a:pPr>
            <a:endParaRPr lang="vi-VN" dirty="0"/>
          </a:p>
          <a:p>
            <a:pPr>
              <a:buFont typeface="Wingdings" pitchFamily="2" charset="2"/>
              <a:buChar char="v"/>
            </a:pPr>
            <a:r>
              <a:rPr lang="vi-VN" dirty="0"/>
              <a:t>Dragan Lisica – Taka – pripadnik Bibinjske satnije 159. brigade HV-a. Rođen 1967. godine, poginuo 22. lipnja 1992. godine od mine u Gaju kod brda Križ.</a:t>
            </a:r>
            <a:endParaRPr lang="hr-HR" dirty="0"/>
          </a:p>
          <a:p>
            <a:pPr>
              <a:buFont typeface="Wingdings" pitchFamily="2" charset="2"/>
              <a:buChar char="v"/>
            </a:pPr>
            <a:endParaRPr lang="vi-VN" dirty="0"/>
          </a:p>
          <a:p>
            <a:pPr>
              <a:buFont typeface="Wingdings" pitchFamily="2" charset="2"/>
              <a:buChar char="v"/>
            </a:pPr>
            <a:r>
              <a:rPr lang="vi-VN" dirty="0"/>
              <a:t> Alfredo Lisica – pripadnik 4. gardijske brigade, natporučnik HV-a. Rođen 1971. godine, poginuo 4. kolovoza 1992. godine na Južnom bojištu.</a:t>
            </a:r>
            <a:endParaRPr lang="hr-HR" dirty="0"/>
          </a:p>
          <a:p>
            <a:pPr>
              <a:buFont typeface="Wingdings" pitchFamily="2" charset="2"/>
              <a:buChar char="v"/>
            </a:pPr>
            <a:endParaRPr lang="hr-HR" dirty="0"/>
          </a:p>
          <a:p>
            <a:pPr>
              <a:buFont typeface="Wingdings" pitchFamily="2" charset="2"/>
              <a:buChar char="v"/>
            </a:pPr>
            <a:r>
              <a:rPr lang="vi-VN" dirty="0"/>
              <a:t>Zvonimir Sikirić – član specijalnih postrojbi HV-a. Rođen 1973. godine, poginuo 13. studenoga 1993. godine na Južnom bojištu.</a:t>
            </a:r>
            <a:endParaRPr lang="hr-HR" dirty="0"/>
          </a:p>
          <a:p>
            <a:pPr>
              <a:buFont typeface="Wingdings" pitchFamily="2" charset="2"/>
              <a:buChar char="v"/>
            </a:pPr>
            <a:endParaRPr lang="hr-HR" dirty="0"/>
          </a:p>
          <a:p>
            <a:pPr>
              <a:buFont typeface="Wingdings" pitchFamily="2" charset="2"/>
              <a:buChar char="v"/>
            </a:pPr>
            <a:r>
              <a:rPr lang="vi-VN" dirty="0"/>
              <a:t>Mladen Bugarija – Cuki – pripadnik 112. brigade te 4.-te gardijske brigade. Rođen 1954. godine, ranjen 12. ožujka 1993. u Paljuvu kod Novigrada, a preminuo 30. ožujka iste godine u bolnici u Zagrebu.</a:t>
            </a:r>
          </a:p>
          <a:p>
            <a:pPr>
              <a:buFont typeface="Wingdings" pitchFamily="2" charset="2"/>
              <a:buChar char="v"/>
            </a:pPr>
            <a:endParaRPr lang="hr-HR" dirty="0"/>
          </a:p>
        </p:txBody>
      </p:sp>
      <p:pic>
        <p:nvPicPr>
          <p:cNvPr id="4" name="Picture 2" descr="SJEĆANJE NA HEROJE Koncert u spomen na poginule branitelje iz ..."/>
          <p:cNvPicPr>
            <a:picLocks noChangeAspect="1" noChangeArrowheads="1"/>
          </p:cNvPicPr>
          <p:nvPr/>
        </p:nvPicPr>
        <p:blipFill>
          <a:blip r:embed="rId2">
            <a:lum bright="39000"/>
          </a:blip>
          <a:srcRect/>
          <a:stretch>
            <a:fillRect/>
          </a:stretch>
        </p:blipFill>
        <p:spPr bwMode="auto">
          <a:xfrm>
            <a:off x="785786" y="214290"/>
            <a:ext cx="7786742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PODRUČJE BIBINJA U NAJRANIJOJ  POVIJESTI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1"/>
            <a:ext cx="5614998" cy="2757493"/>
          </a:xfrm>
        </p:spPr>
        <p:txBody>
          <a:bodyPr anchor="ctr">
            <a:normAutofit fontScale="850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hr-HR" dirty="0"/>
              <a:t>Područje Bibinja bilo je naseljeno još u vrijeme Rimskog carstva, o tome nam svjedoče ostaci mozaika na području </a:t>
            </a:r>
            <a:r>
              <a:rPr lang="hr-HR" dirty="0" err="1"/>
              <a:t>Lipauske</a:t>
            </a:r>
            <a:r>
              <a:rPr lang="hr-HR" dirty="0"/>
              <a:t>, i samo ime Bibinje dobilo je ime po rimskom veteranu </a:t>
            </a:r>
            <a:r>
              <a:rPr lang="hr-HR" dirty="0" err="1"/>
              <a:t>Vibiusu</a:t>
            </a:r>
            <a:r>
              <a:rPr lang="hr-HR" dirty="0"/>
              <a:t> koji je na tom području imao Villu </a:t>
            </a:r>
            <a:r>
              <a:rPr lang="hr-HR" dirty="0" err="1"/>
              <a:t>rusticu</a:t>
            </a:r>
            <a:r>
              <a:rPr lang="hr-HR" dirty="0"/>
              <a:t>. </a:t>
            </a:r>
          </a:p>
        </p:txBody>
      </p:sp>
      <p:pic>
        <p:nvPicPr>
          <p:cNvPr id="19460" name="Picture 4" descr="Bibinje terme u Lipuskoj – Bibinje u ❤ – eBibin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000504"/>
            <a:ext cx="3530562" cy="264792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1"/>
            <a:ext cx="6972320" cy="232886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r-HR" dirty="0"/>
              <a:t>Ponovno spominjanje Bibinja, ali pod nazivom </a:t>
            </a:r>
            <a:r>
              <a:rPr lang="hr-HR" dirty="0" err="1"/>
              <a:t>Točinja</a:t>
            </a:r>
            <a:r>
              <a:rPr lang="hr-HR" dirty="0"/>
              <a:t> imamo za vrijeme hrvatskog kralja Petra Krešimira IV, koji 1066. godine daruje benediktinskom samostanu i opatici </a:t>
            </a:r>
            <a:r>
              <a:rPr lang="hr-HR" dirty="0" err="1"/>
              <a:t>Čiki</a:t>
            </a:r>
            <a:r>
              <a:rPr lang="hr-HR" dirty="0"/>
              <a:t> posjed </a:t>
            </a:r>
            <a:r>
              <a:rPr lang="hr-HR" dirty="0" err="1"/>
              <a:t>Točinje</a:t>
            </a:r>
            <a:r>
              <a:rPr lang="hr-HR" dirty="0"/>
              <a:t>. 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Prvi puta u pisanim dokumentima Bibinje se pod nazivom </a:t>
            </a:r>
            <a:r>
              <a:rPr lang="hr-HR" dirty="0" err="1"/>
              <a:t>Bibanum</a:t>
            </a:r>
            <a:r>
              <a:rPr lang="hr-HR" dirty="0"/>
              <a:t> </a:t>
            </a:r>
            <a:r>
              <a:rPr lang="hr-HR" dirty="0" err="1"/>
              <a:t>spomnje</a:t>
            </a:r>
            <a:r>
              <a:rPr lang="hr-HR" dirty="0"/>
              <a:t> 1214. godine. </a:t>
            </a:r>
          </a:p>
          <a:p>
            <a:pPr>
              <a:buNone/>
            </a:pPr>
            <a:endParaRPr lang="hr-HR" dirty="0"/>
          </a:p>
        </p:txBody>
      </p:sp>
      <p:sp>
        <p:nvSpPr>
          <p:cNvPr id="18434" name="AutoShape 2" descr="950. obljetnica spomena samostana Sv. Marije u darovnici kralja ...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r-HR" dirty="0"/>
              <a:t>BIBINJE U SREDNJEM VIJEKU</a:t>
            </a:r>
          </a:p>
        </p:txBody>
      </p:sp>
      <p:sp>
        <p:nvSpPr>
          <p:cNvPr id="18436" name="AutoShape 4" descr="950. obljetnica spomena samostana Sv. Marije u darovnici kralj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8438" name="Picture 6" descr="950. obljetnica spomena samostana Sv. Marije u darovnici kralja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0595" y="3929066"/>
            <a:ext cx="4107644" cy="2738429"/>
          </a:xfrm>
          <a:prstGeom prst="rect">
            <a:avLst/>
          </a:prstGeom>
          <a:noFill/>
        </p:spPr>
      </p:pic>
      <p:sp>
        <p:nvSpPr>
          <p:cNvPr id="18440" name="AutoShape 8" descr="Aukcijska Kuæa Barac&amp;Pervan • Predm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18442" name="AutoShape 10" descr="Aukcijska Kuæa Barac&amp;Pervan • Predm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8444" name="Picture 12" descr="Aukcijska Kuæa Barac&amp;Pervan • Predm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071942"/>
            <a:ext cx="3360578" cy="250730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VELIKE I MALE BIBINJE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00364" y="2071678"/>
            <a:ext cx="3286148" cy="3143272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3400" dirty="0" err="1"/>
              <a:t>Velike</a:t>
            </a:r>
            <a:r>
              <a:rPr lang="en-US" sz="3400" dirty="0"/>
              <a:t> </a:t>
            </a:r>
            <a:r>
              <a:rPr lang="en-US" sz="3400" dirty="0" err="1"/>
              <a:t>Bibinje</a:t>
            </a:r>
            <a:r>
              <a:rPr lang="en-US" sz="3400" dirty="0"/>
              <a:t> </a:t>
            </a:r>
            <a:r>
              <a:rPr lang="hr-HR" sz="3400" dirty="0"/>
              <a:t>broje</a:t>
            </a:r>
            <a:r>
              <a:rPr lang="en-US" sz="3400" dirty="0"/>
              <a:t> 42 </a:t>
            </a:r>
            <a:r>
              <a:rPr lang="en-US" sz="3400" dirty="0" err="1"/>
              <a:t>stanovnika</a:t>
            </a:r>
            <a:r>
              <a:rPr lang="en-US" sz="3400" dirty="0"/>
              <a:t> </a:t>
            </a:r>
            <a:r>
              <a:rPr lang="en-US" sz="3400" dirty="0" err="1"/>
              <a:t>na</a:t>
            </a:r>
            <a:r>
              <a:rPr lang="en-US" sz="3400" dirty="0"/>
              <a:t> </a:t>
            </a:r>
            <a:r>
              <a:rPr lang="en-US" sz="3400" dirty="0" err="1"/>
              <a:t>samom</a:t>
            </a:r>
            <a:r>
              <a:rPr lang="en-US" sz="3400" dirty="0"/>
              <a:t> </a:t>
            </a:r>
            <a:r>
              <a:rPr lang="en-US" sz="3400" dirty="0" err="1"/>
              <a:t>kraju</a:t>
            </a:r>
            <a:r>
              <a:rPr lang="en-US" sz="3400" dirty="0"/>
              <a:t> </a:t>
            </a:r>
            <a:r>
              <a:rPr lang="en-US" sz="3400" dirty="0" err="1"/>
              <a:t>poluotoka</a:t>
            </a:r>
            <a:r>
              <a:rPr lang="en-US" sz="3400" dirty="0"/>
              <a:t> (</a:t>
            </a:r>
            <a:r>
              <a:rPr lang="en-US" sz="3400" dirty="0" err="1"/>
              <a:t>na</a:t>
            </a:r>
            <a:r>
              <a:rPr lang="en-US" sz="3400" dirty="0"/>
              <a:t> </a:t>
            </a:r>
            <a:r>
              <a:rPr lang="en-US" sz="3400" dirty="0" err="1"/>
              <a:t>Punti</a:t>
            </a:r>
            <a:r>
              <a:rPr lang="en-US" sz="3400" dirty="0"/>
              <a:t>), </a:t>
            </a:r>
            <a:r>
              <a:rPr lang="en-US" sz="3400" dirty="0" err="1"/>
              <a:t>nastanjenih</a:t>
            </a:r>
            <a:r>
              <a:rPr lang="en-US" sz="3400" dirty="0"/>
              <a:t> </a:t>
            </a:r>
            <a:r>
              <a:rPr lang="en-US" sz="3400" dirty="0" err="1"/>
              <a:t>oko</a:t>
            </a:r>
            <a:r>
              <a:rPr lang="en-US" sz="3400" dirty="0"/>
              <a:t> </a:t>
            </a:r>
            <a:r>
              <a:rPr lang="en-US" sz="3400" dirty="0" err="1"/>
              <a:t>crkve</a:t>
            </a:r>
            <a:r>
              <a:rPr lang="en-US" sz="3400" dirty="0"/>
              <a:t> </a:t>
            </a:r>
            <a:r>
              <a:rPr lang="en-US" sz="3400" dirty="0" err="1"/>
              <a:t>mučeništva</a:t>
            </a:r>
            <a:r>
              <a:rPr lang="en-US" sz="3400" dirty="0"/>
              <a:t> </a:t>
            </a:r>
            <a:r>
              <a:rPr lang="en-US" sz="3400" dirty="0" err="1"/>
              <a:t>Sv</a:t>
            </a:r>
            <a:r>
              <a:rPr lang="en-US" sz="3400" dirty="0"/>
              <a:t>. </a:t>
            </a:r>
            <a:r>
              <a:rPr lang="en-US" sz="3400" dirty="0" err="1"/>
              <a:t>Ivana</a:t>
            </a:r>
            <a:r>
              <a:rPr lang="en-US" sz="3400" dirty="0"/>
              <a:t> </a:t>
            </a:r>
            <a:r>
              <a:rPr lang="en-US" sz="3400" dirty="0" err="1"/>
              <a:t>Krstitelja</a:t>
            </a:r>
            <a:r>
              <a:rPr lang="en-US" sz="3400" dirty="0"/>
              <a:t>, </a:t>
            </a:r>
            <a:r>
              <a:rPr lang="en-US" sz="3400" dirty="0" err="1"/>
              <a:t>koju</a:t>
            </a:r>
            <a:r>
              <a:rPr lang="en-US" sz="3400" dirty="0"/>
              <a:t> </a:t>
            </a:r>
            <a:r>
              <a:rPr lang="en-US" sz="3400" dirty="0" err="1"/>
              <a:t>su</a:t>
            </a:r>
            <a:r>
              <a:rPr lang="en-US" sz="3400" dirty="0"/>
              <a:t> </a:t>
            </a:r>
            <a:r>
              <a:rPr lang="en-US" sz="3400" dirty="0" err="1"/>
              <a:t>podigli</a:t>
            </a:r>
            <a:r>
              <a:rPr lang="en-US" sz="3400" dirty="0"/>
              <a:t> </a:t>
            </a:r>
            <a:r>
              <a:rPr lang="en-US" sz="3400" dirty="0" err="1"/>
              <a:t>biogradski</a:t>
            </a:r>
            <a:r>
              <a:rPr lang="en-US" sz="3400" dirty="0"/>
              <a:t> </a:t>
            </a:r>
            <a:r>
              <a:rPr lang="en-US" sz="3400" dirty="0" err="1"/>
              <a:t>benediktinci</a:t>
            </a:r>
            <a:r>
              <a:rPr lang="en-US" sz="3400" dirty="0"/>
              <a:t>, </a:t>
            </a:r>
            <a:endParaRPr lang="hr-HR" sz="3400" dirty="0"/>
          </a:p>
          <a:p>
            <a:pPr algn="just">
              <a:buNone/>
            </a:pPr>
            <a:endParaRPr lang="hr-HR" dirty="0"/>
          </a:p>
          <a:p>
            <a:pPr algn="just">
              <a:buNone/>
            </a:pPr>
            <a:endParaRPr lang="hr-HR" dirty="0"/>
          </a:p>
          <a:p>
            <a:pPr algn="just">
              <a:buNone/>
            </a:pPr>
            <a:endParaRPr lang="hr-HR" dirty="0"/>
          </a:p>
          <a:p>
            <a:pPr>
              <a:buNone/>
            </a:pPr>
            <a:endParaRPr lang="hr-HR" dirty="0"/>
          </a:p>
        </p:txBody>
      </p:sp>
      <p:pic>
        <p:nvPicPr>
          <p:cNvPr id="17412" name="Picture 4" descr="Crkva rođenja sv. Ivana Krstitelja u Starom selu Bibinje 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678"/>
            <a:ext cx="2714644" cy="2371491"/>
          </a:xfrm>
          <a:prstGeom prst="rect">
            <a:avLst/>
          </a:prstGeom>
          <a:noFill/>
        </p:spPr>
      </p:pic>
      <p:pic>
        <p:nvPicPr>
          <p:cNvPr id="17414" name="Picture 6" descr="PORTAL ZA KULTURNI TURIZAM - Bibinj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3429000"/>
            <a:ext cx="2428892" cy="3219520"/>
          </a:xfrm>
          <a:prstGeom prst="rect">
            <a:avLst/>
          </a:prstGeom>
          <a:noFill/>
        </p:spPr>
      </p:pic>
      <p:sp>
        <p:nvSpPr>
          <p:cNvPr id="8" name="TekstniOkvir 7"/>
          <p:cNvSpPr txBox="1"/>
          <p:nvPr/>
        </p:nvSpPr>
        <p:spPr>
          <a:xfrm>
            <a:off x="642910" y="1214422"/>
            <a:ext cx="800105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400" dirty="0"/>
              <a:t>Prema popisu stanovništva 1527. godine postoje </a:t>
            </a:r>
            <a:r>
              <a:rPr lang="en-US" sz="2400" dirty="0"/>
              <a:t>«</a:t>
            </a:r>
            <a:r>
              <a:rPr lang="en-US" sz="2400" dirty="0" err="1"/>
              <a:t>Velike</a:t>
            </a:r>
            <a:r>
              <a:rPr lang="en-US" sz="2400" dirty="0"/>
              <a:t>» </a:t>
            </a:r>
            <a:r>
              <a:rPr lang="en-US" sz="2400" dirty="0" err="1"/>
              <a:t>i</a:t>
            </a:r>
            <a:r>
              <a:rPr lang="en-US" sz="2400" dirty="0"/>
              <a:t> «Male» </a:t>
            </a:r>
            <a:r>
              <a:rPr lang="en-US" sz="2400" dirty="0" err="1"/>
              <a:t>Bibinje</a:t>
            </a:r>
            <a:r>
              <a:rPr lang="en-US" sz="2400" dirty="0"/>
              <a:t>. </a:t>
            </a:r>
            <a:endParaRPr lang="hr-HR" sz="2400" dirty="0"/>
          </a:p>
        </p:txBody>
      </p:sp>
      <p:sp>
        <p:nvSpPr>
          <p:cNvPr id="9" name="TekstniOkvir 8"/>
          <p:cNvSpPr txBox="1"/>
          <p:nvPr/>
        </p:nvSpPr>
        <p:spPr>
          <a:xfrm>
            <a:off x="642910" y="5286388"/>
            <a:ext cx="557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r-HR" sz="2400" dirty="0"/>
              <a:t>O</a:t>
            </a:r>
            <a:r>
              <a:rPr lang="en-US" sz="2400" dirty="0" err="1"/>
              <a:t>ko</a:t>
            </a:r>
            <a:r>
              <a:rPr lang="en-US" sz="2400" dirty="0"/>
              <a:t> </a:t>
            </a:r>
            <a:r>
              <a:rPr lang="en-US" sz="2400" dirty="0" err="1"/>
              <a:t>crkve</a:t>
            </a:r>
            <a:r>
              <a:rPr lang="en-US" sz="2400" dirty="0"/>
              <a:t> </a:t>
            </a:r>
            <a:r>
              <a:rPr lang="en-US" sz="2400" dirty="0" err="1"/>
              <a:t>Sv</a:t>
            </a:r>
            <a:r>
              <a:rPr lang="en-US" sz="2400" dirty="0"/>
              <a:t>. Roka, </a:t>
            </a:r>
            <a:r>
              <a:rPr lang="en-US" sz="2400" dirty="0" err="1"/>
              <a:t>zaštitnika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kuge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gladi</a:t>
            </a:r>
            <a:r>
              <a:rPr lang="en-US" sz="2400" dirty="0"/>
              <a:t>, bile </a:t>
            </a:r>
            <a:r>
              <a:rPr lang="en-US" sz="2400" dirty="0" err="1"/>
              <a:t>su</a:t>
            </a:r>
            <a:r>
              <a:rPr lang="en-US" sz="2400" dirty="0"/>
              <a:t> Male </a:t>
            </a:r>
            <a:r>
              <a:rPr lang="en-US" sz="2400" dirty="0" err="1"/>
              <a:t>Bibinje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49 </a:t>
            </a:r>
            <a:r>
              <a:rPr lang="en-US" sz="2400" dirty="0" err="1"/>
              <a:t>stanovnika</a:t>
            </a:r>
            <a:r>
              <a:rPr lang="en-US" sz="2400" dirty="0"/>
              <a:t>, </a:t>
            </a:r>
            <a:r>
              <a:rPr lang="en-US" sz="2400" dirty="0" err="1"/>
              <a:t>doseljenika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Petrine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ransition spd="slow" advClick="0" advTm="15000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PETRINA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42910" y="1428736"/>
            <a:ext cx="6500858" cy="3286147"/>
          </a:xfrm>
        </p:spPr>
        <p:txBody>
          <a:bodyPr anchor="ctr"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r-HR" dirty="0"/>
              <a:t>Po jednoj narodnoj predaji mjesto je prvobitno nastalo na vrhu brda iznad današnje lokacije (točnije, u bibinjskom polju na obroncima brežuljka). </a:t>
            </a:r>
            <a:r>
              <a:rPr lang="hr-HR" dirty="0" err="1"/>
              <a:t>Loklitet</a:t>
            </a:r>
            <a:r>
              <a:rPr lang="hr-HR" dirty="0"/>
              <a:t> se naziva Petrina. Na lokalitetu su ostaci crkve </a:t>
            </a:r>
            <a:r>
              <a:rPr lang="hr-HR" dirty="0" err="1"/>
              <a:t>sv.Petra</a:t>
            </a:r>
            <a:r>
              <a:rPr lang="hr-HR" dirty="0"/>
              <a:t>, iz osmog stoljeća.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U svom djelu “Zara </a:t>
            </a:r>
            <a:r>
              <a:rPr lang="hr-HR" dirty="0" err="1"/>
              <a:t>cristiana</a:t>
            </a:r>
            <a:r>
              <a:rPr lang="hr-HR" dirty="0"/>
              <a:t>” </a:t>
            </a:r>
            <a:r>
              <a:rPr lang="hr-HR" dirty="0" err="1"/>
              <a:t>Carlo</a:t>
            </a:r>
            <a:r>
              <a:rPr lang="hr-HR" dirty="0"/>
              <a:t> </a:t>
            </a:r>
            <a:r>
              <a:rPr lang="hr-HR" dirty="0" err="1"/>
              <a:t>Federico</a:t>
            </a:r>
            <a:r>
              <a:rPr lang="hr-HR" dirty="0"/>
              <a:t> </a:t>
            </a:r>
            <a:r>
              <a:rPr lang="hr-HR" dirty="0" err="1"/>
              <a:t>Bianchi</a:t>
            </a:r>
            <a:r>
              <a:rPr lang="hr-HR" dirty="0"/>
              <a:t>, govori o tome kako se narod s Petrine, zbog kuge koja je tada harala, preselio u novu postojbinu na poluotočić uz more.</a:t>
            </a:r>
          </a:p>
          <a:p>
            <a:pPr>
              <a:buNone/>
            </a:pPr>
            <a:endParaRPr lang="hr-HR" dirty="0"/>
          </a:p>
          <a:p>
            <a:pPr>
              <a:buNone/>
            </a:pPr>
            <a:endParaRPr lang="hr-HR" dirty="0"/>
          </a:p>
        </p:txBody>
      </p:sp>
      <p:pic>
        <p:nvPicPr>
          <p:cNvPr id="21506" name="Picture 2" descr="O BIBINJAMA - Općina Bibin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821909"/>
            <a:ext cx="3929070" cy="24884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DON STIPAN SORIĆ  (17. stoljeće)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71472" y="1428737"/>
            <a:ext cx="5072098" cy="2000264"/>
          </a:xfrm>
        </p:spPr>
        <p:txBody>
          <a:bodyPr anchor="ctr">
            <a:normAutofit fontScale="6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r-HR" dirty="0"/>
              <a:t>Svećenik glagoljaš, istaknuo se u borbi protiv Osmanlija, sudjelovao u oslobađanju krajeva srednje i sjeverne Dalmacije.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Za njega vojni ordinarij  </a:t>
            </a:r>
            <a:r>
              <a:rPr lang="hr-HR" dirty="0" err="1"/>
              <a:t>mons</a:t>
            </a:r>
            <a:r>
              <a:rPr lang="hr-HR" dirty="0"/>
              <a:t>. </a:t>
            </a:r>
            <a:r>
              <a:rPr lang="hr-HR" dirty="0" err="1"/>
              <a:t>Jurja</a:t>
            </a:r>
            <a:r>
              <a:rPr lang="hr-HR" dirty="0"/>
              <a:t> Bogdan kaže “slavni sin Bibinja koji je za krst časni i slobodu zlatnu pod </a:t>
            </a:r>
            <a:r>
              <a:rPr lang="hr-HR" dirty="0" err="1"/>
              <a:t>Ribnikom</a:t>
            </a:r>
            <a:r>
              <a:rPr lang="hr-HR" dirty="0"/>
              <a:t> 1648. položio svoj život”. </a:t>
            </a:r>
          </a:p>
        </p:txBody>
      </p:sp>
      <p:pic>
        <p:nvPicPr>
          <p:cNvPr id="16386" name="Picture 2" descr="JANSSONIUS, JAN: KARTA SJEVERNE DALMACI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00438"/>
            <a:ext cx="5000660" cy="3082208"/>
          </a:xfrm>
          <a:prstGeom prst="rect">
            <a:avLst/>
          </a:prstGeom>
          <a:noFill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143116"/>
            <a:ext cx="309453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15000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DON MARKO SIKIRIĆ (1858. -1919.)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600201"/>
            <a:ext cx="7615262" cy="2257427"/>
          </a:xfrm>
        </p:spPr>
        <p:txBody>
          <a:bodyPr anchor="ctr">
            <a:normAutofit fontScale="7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hr-HR" dirty="0"/>
              <a:t>Svećenik i preporoditelj. Njegovo životno geslo “Bog, vjera  i Hrvatska”. 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Domoljub.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Zaslužan za otvaranje knjižnice (1904.), pučke kuhinje (1917.)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Za njega </a:t>
            </a:r>
            <a:r>
              <a:rPr lang="hr-HR" dirty="0" err="1"/>
              <a:t>mons</a:t>
            </a:r>
            <a:r>
              <a:rPr lang="hr-HR" dirty="0"/>
              <a:t>. Želimir Puljić je rekao da je bio “vrijedan radnik na njivi Gospodnjoj”</a:t>
            </a:r>
          </a:p>
          <a:p>
            <a:pPr>
              <a:buFont typeface="Wingdings" pitchFamily="2" charset="2"/>
              <a:buChar char="v"/>
            </a:pPr>
            <a:r>
              <a:rPr lang="hr-HR" dirty="0"/>
              <a:t>Umro u Zagrebu u izgnanstvu.</a:t>
            </a:r>
          </a:p>
        </p:txBody>
      </p:sp>
      <p:pic>
        <p:nvPicPr>
          <p:cNvPr id="22530" name="Picture 2" descr="Bibinjci obilježavaju 100. obljetnicu smrti nekadašnjeg župnika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929066"/>
            <a:ext cx="5643570" cy="263366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5000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IBINJE: BLAGDAN SV. ROKA – Zadarska nadbiskupija"/>
          <p:cNvPicPr>
            <a:picLocks noChangeAspect="1" noChangeArrowheads="1"/>
          </p:cNvPicPr>
          <p:nvPr/>
        </p:nvPicPr>
        <p:blipFill>
          <a:blip r:embed="rId2">
            <a:lum bright="-3000"/>
          </a:blip>
          <a:srcRect/>
          <a:stretch>
            <a:fillRect/>
          </a:stretch>
        </p:blipFill>
        <p:spPr bwMode="auto">
          <a:xfrm>
            <a:off x="3394680" y="3000372"/>
            <a:ext cx="5368296" cy="3576628"/>
          </a:xfrm>
          <a:prstGeom prst="rect">
            <a:avLst/>
          </a:prstGeom>
          <a:noFill/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00034" y="428604"/>
            <a:ext cx="5643602" cy="2928958"/>
          </a:xfrm>
        </p:spPr>
        <p:txBody>
          <a:bodyPr anchor="ctr">
            <a:normAutofit fontScale="92500"/>
          </a:bodyPr>
          <a:lstStyle/>
          <a:p>
            <a:pPr>
              <a:buNone/>
            </a:pPr>
            <a:r>
              <a:rPr lang="hr-HR" dirty="0"/>
              <a:t>    Bibinje je tijekom svoje povijesti tražilo zagovor i pomoć svojih nebeskih zaštitnika,  ali od srednjeg vijeka bibinjski puk je vjeran i odan svom zaštitniku Svetome Roku.</a:t>
            </a:r>
          </a:p>
        </p:txBody>
      </p:sp>
    </p:spTree>
  </p:cSld>
  <p:clrMapOvr>
    <a:masterClrMapping/>
  </p:clrMapOvr>
  <p:transition spd="slow" advClick="0" advTm="15000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Ebibinje.net Bibinje - Objave | Facebook"/>
          <p:cNvPicPr>
            <a:picLocks noChangeAspect="1" noChangeArrowheads="1"/>
          </p:cNvPicPr>
          <p:nvPr/>
        </p:nvPicPr>
        <p:blipFill>
          <a:blip r:embed="rId2">
            <a:lum bright="22000"/>
          </a:blip>
          <a:srcRect/>
          <a:stretch>
            <a:fillRect/>
          </a:stretch>
        </p:blipFill>
        <p:spPr bwMode="auto">
          <a:xfrm>
            <a:off x="857224" y="214290"/>
            <a:ext cx="4714908" cy="4907793"/>
          </a:xfrm>
          <a:prstGeom prst="rect">
            <a:avLst/>
          </a:prstGeom>
          <a:noFill/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57224" y="4643446"/>
            <a:ext cx="7872410" cy="857256"/>
          </a:xfrm>
          <a:solidFill>
            <a:schemeClr val="bg1"/>
          </a:solidFill>
        </p:spPr>
        <p:txBody>
          <a:bodyPr anchor="ctr">
            <a:normAutofit fontScale="85000" lnSpcReduction="20000"/>
          </a:bodyPr>
          <a:lstStyle/>
          <a:p>
            <a:pPr algn="ctr">
              <a:buNone/>
            </a:pPr>
            <a:endParaRPr lang="hr-HR" dirty="0"/>
          </a:p>
          <a:p>
            <a:pPr algn="r">
              <a:buNone/>
            </a:pPr>
            <a:r>
              <a:rPr lang="hr-HR" dirty="0"/>
              <a:t>HVALA NA POZORNOSTI!</a:t>
            </a:r>
          </a:p>
          <a:p>
            <a:pPr algn="ctr">
              <a:buNone/>
            </a:pPr>
            <a:endParaRPr lang="hr-HR" dirty="0"/>
          </a:p>
        </p:txBody>
      </p:sp>
      <p:sp>
        <p:nvSpPr>
          <p:cNvPr id="4" name="TekstniOkvir 3"/>
          <p:cNvSpPr txBox="1"/>
          <p:nvPr/>
        </p:nvSpPr>
        <p:spPr>
          <a:xfrm>
            <a:off x="857224" y="5715016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Prezentaciju napravili učenici s dodatne nastave iz Povijesti s nastavnicom Lidijom Sorić</a:t>
            </a:r>
          </a:p>
        </p:txBody>
      </p:sp>
    </p:spTree>
  </p:cSld>
  <p:clrMapOvr>
    <a:masterClrMapping/>
  </p:clrMapOvr>
  <p:transition spd="slow" advClick="0" advTm="15000">
    <p:dissolve/>
  </p:transition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659</Words>
  <Application>Microsoft Office PowerPoint</Application>
  <PresentationFormat>Prikaz na zaslonu (4:3)</PresentationFormat>
  <Paragraphs>40</Paragraphs>
  <Slides>11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tema</vt:lpstr>
      <vt:lpstr>POVIJEST BIBINJA</vt:lpstr>
      <vt:lpstr>DAN OPĆINE</vt:lpstr>
      <vt:lpstr>PowerPoint prezentacija</vt:lpstr>
      <vt:lpstr>PODRUČJE BIBINJA U NAJRANIJOJ  POVIJESTI</vt:lpstr>
      <vt:lpstr>BIBINJE U SREDNJEM VIJEKU</vt:lpstr>
      <vt:lpstr>VELIKE I MALE BIBINJE</vt:lpstr>
      <vt:lpstr>PETRINA</vt:lpstr>
      <vt:lpstr>DON STIPAN SORIĆ  (17. stoljeće)</vt:lpstr>
      <vt:lpstr>DON MARKO SIKIRIĆ (1858. -1919.)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POVIJEST BIBINJA</dc:title>
  <dc:creator>korisnik</dc:creator>
  <cp:lastModifiedBy>Korisnik</cp:lastModifiedBy>
  <cp:revision>30</cp:revision>
  <dcterms:created xsi:type="dcterms:W3CDTF">2020-04-30T14:00:29Z</dcterms:created>
  <dcterms:modified xsi:type="dcterms:W3CDTF">2020-05-01T12:12:12Z</dcterms:modified>
</cp:coreProperties>
</file>